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27"/>
  </p:notesMasterIdLst>
  <p:handoutMasterIdLst>
    <p:handoutMasterId r:id="rId28"/>
  </p:handoutMasterIdLst>
  <p:sldIdLst>
    <p:sldId id="896" r:id="rId4"/>
    <p:sldId id="883" r:id="rId5"/>
    <p:sldId id="870" r:id="rId6"/>
    <p:sldId id="915" r:id="rId7"/>
    <p:sldId id="917" r:id="rId8"/>
    <p:sldId id="918" r:id="rId9"/>
    <p:sldId id="925" r:id="rId10"/>
    <p:sldId id="921" r:id="rId11"/>
    <p:sldId id="922" r:id="rId12"/>
    <p:sldId id="924" r:id="rId13"/>
    <p:sldId id="928" r:id="rId14"/>
    <p:sldId id="929" r:id="rId15"/>
    <p:sldId id="926" r:id="rId16"/>
    <p:sldId id="923" r:id="rId17"/>
    <p:sldId id="930" r:id="rId18"/>
    <p:sldId id="931" r:id="rId19"/>
    <p:sldId id="899" r:id="rId20"/>
    <p:sldId id="935" r:id="rId21"/>
    <p:sldId id="903" r:id="rId22"/>
    <p:sldId id="933" r:id="rId23"/>
    <p:sldId id="932" r:id="rId24"/>
    <p:sldId id="879" r:id="rId25"/>
    <p:sldId id="873" r:id="rId26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883"/>
            <p14:sldId id="870"/>
            <p14:sldId id="915"/>
            <p14:sldId id="917"/>
            <p14:sldId id="918"/>
            <p14:sldId id="925"/>
            <p14:sldId id="921"/>
            <p14:sldId id="922"/>
            <p14:sldId id="924"/>
            <p14:sldId id="928"/>
            <p14:sldId id="929"/>
            <p14:sldId id="926"/>
            <p14:sldId id="923"/>
            <p14:sldId id="930"/>
            <p14:sldId id="931"/>
            <p14:sldId id="899"/>
            <p14:sldId id="935"/>
            <p14:sldId id="903"/>
            <p14:sldId id="933"/>
            <p14:sldId id="932"/>
            <p14:sldId id="879"/>
            <p14:sldId id="873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25C"/>
    <a:srgbClr val="71C9F8"/>
    <a:srgbClr val="D0343C"/>
    <a:srgbClr val="F9BE75"/>
    <a:srgbClr val="E9E9E9"/>
    <a:srgbClr val="08CF96"/>
    <a:srgbClr val="D4A36E"/>
    <a:srgbClr val="8DB1C4"/>
    <a:srgbClr val="3D4149"/>
    <a:srgbClr val="615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6" autoAdjust="0"/>
    <p:restoredTop sz="95417" autoAdjust="0"/>
  </p:normalViewPr>
  <p:slideViewPr>
    <p:cSldViewPr>
      <p:cViewPr varScale="1">
        <p:scale>
          <a:sx n="57" d="100"/>
          <a:sy n="57" d="100"/>
        </p:scale>
        <p:origin x="28" y="184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38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98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66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84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1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04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63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1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18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7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5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1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4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NLP </a:t>
            </a:r>
            <a:r>
              <a:rPr lang="en-US" dirty="0"/>
              <a:t>et </a:t>
            </a:r>
            <a:r>
              <a:rPr lang="en-US" dirty="0" err="1"/>
              <a:t>analyse</a:t>
            </a:r>
            <a:r>
              <a:rPr lang="en-US" dirty="0"/>
              <a:t> marketing </a:t>
            </a:r>
            <a:r>
              <a:rPr lang="en-US" dirty="0" err="1" smtClean="0"/>
              <a:t>d'opinions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Construction d’un </a:t>
            </a:r>
            <a:r>
              <a:rPr lang="en-US" sz="2200" dirty="0" err="1" smtClean="0"/>
              <a:t>outil</a:t>
            </a:r>
            <a:r>
              <a:rPr lang="en-US" sz="2200" dirty="0" smtClean="0"/>
              <a:t> de surveillance de </a:t>
            </a:r>
            <a:r>
              <a:rPr lang="en-US" sz="2200" dirty="0" err="1" smtClean="0"/>
              <a:t>l’e-réputation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600200" cy="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smtClean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"NLP et analyse marketing d'opinions"</a:t>
            </a:r>
            <a:endParaRPr kumimoji="0" lang="fr-FR" altLang="fr-FR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du dataset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>
          <a:xfrm>
            <a:off x="6087885" y="2313010"/>
            <a:ext cx="6019800" cy="342101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2 </a:t>
            </a:r>
            <a:r>
              <a:rPr lang="en-US" dirty="0" err="1" smtClean="0"/>
              <a:t>colonnes</a:t>
            </a:r>
            <a:r>
              <a:rPr lang="en-US" dirty="0" smtClean="0"/>
              <a:t> : tweet et </a:t>
            </a:r>
            <a:r>
              <a:rPr lang="en-US" dirty="0" err="1" smtClean="0"/>
              <a:t>polarité</a:t>
            </a:r>
            <a:endParaRPr lang="en-US" dirty="0"/>
          </a:p>
          <a:p>
            <a:r>
              <a:rPr lang="en-US" dirty="0" smtClean="0"/>
              <a:t>1 598 726 tweets notes</a:t>
            </a:r>
          </a:p>
          <a:p>
            <a:r>
              <a:rPr lang="en-US" dirty="0" err="1" smtClean="0"/>
              <a:t>Colonne</a:t>
            </a:r>
            <a:r>
              <a:rPr lang="en-US" dirty="0" smtClean="0"/>
              <a:t> </a:t>
            </a:r>
            <a:r>
              <a:rPr lang="en-US" dirty="0" err="1" smtClean="0"/>
              <a:t>cible</a:t>
            </a:r>
            <a:r>
              <a:rPr lang="en-US" dirty="0" smtClean="0"/>
              <a:t> : polarity, </a:t>
            </a:r>
            <a:r>
              <a:rPr lang="en-US" dirty="0" err="1" smtClean="0"/>
              <a:t>valeurs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0 = </a:t>
            </a:r>
            <a:r>
              <a:rPr lang="en-US" dirty="0" err="1" smtClean="0"/>
              <a:t>négatif</a:t>
            </a:r>
            <a:r>
              <a:rPr lang="en-US" dirty="0" smtClean="0"/>
              <a:t>, 4 = </a:t>
            </a:r>
            <a:r>
              <a:rPr lang="en-US" dirty="0" err="1" smtClean="0"/>
              <a:t>positif</a:t>
            </a:r>
            <a:r>
              <a:rPr lang="en-US" dirty="0"/>
              <a:t> </a:t>
            </a:r>
            <a:r>
              <a:rPr lang="en-US" dirty="0" smtClean="0"/>
              <a:t>avec d</a:t>
            </a:r>
            <a:r>
              <a:rPr lang="en-US" dirty="0" smtClean="0"/>
              <a:t>istribution </a:t>
            </a:r>
            <a:r>
              <a:rPr lang="en-US" dirty="0" err="1" smtClean="0"/>
              <a:t>équilibrée</a:t>
            </a:r>
            <a:r>
              <a:rPr lang="en-US" dirty="0" smtClean="0"/>
              <a:t> : </a:t>
            </a:r>
            <a:br>
              <a:rPr lang="en-US" dirty="0" smtClean="0"/>
            </a:br>
            <a:r>
              <a:rPr lang="en-US" dirty="0" smtClean="0"/>
              <a:t>7 97 721 </a:t>
            </a:r>
            <a:r>
              <a:rPr lang="en-US" dirty="0" err="1" smtClean="0"/>
              <a:t>positifs</a:t>
            </a:r>
            <a:r>
              <a:rPr lang="en-US" dirty="0" smtClean="0"/>
              <a:t>, 797626 </a:t>
            </a:r>
            <a:r>
              <a:rPr lang="en-US" dirty="0" err="1" smtClean="0"/>
              <a:t>négatifs</a:t>
            </a:r>
            <a:endParaRPr lang="en-US" dirty="0"/>
          </a:p>
          <a:p>
            <a:r>
              <a:rPr lang="en-US" dirty="0" err="1" smtClean="0"/>
              <a:t>Échantillonage</a:t>
            </a:r>
            <a:r>
              <a:rPr lang="en-US" dirty="0" smtClean="0"/>
              <a:t> pour ML : </a:t>
            </a:r>
            <a:br>
              <a:rPr lang="en-US" dirty="0" smtClean="0"/>
            </a:br>
            <a:r>
              <a:rPr lang="en-US" dirty="0" smtClean="0"/>
              <a:t>300 000 </a:t>
            </a:r>
            <a:r>
              <a:rPr lang="en-US" dirty="0" err="1" smtClean="0"/>
              <a:t>données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7EC7D-4C7B-461F-93A5-B564BA6B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10</a:t>
            </a:fld>
            <a:endParaRPr lang="en-US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t="42646" r="36864"/>
          <a:stretch/>
        </p:blipFill>
        <p:spPr>
          <a:xfrm>
            <a:off x="551384" y="1585210"/>
            <a:ext cx="5400600" cy="4419050"/>
          </a:xfr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1598726</a:t>
            </a:r>
            <a:r>
              <a:rPr kumimoji="0" lang="fr-FR" altLang="fr-F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1598726</a:t>
            </a:r>
            <a:r>
              <a:rPr kumimoji="0" lang="fr-FR" altLang="fr-FR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0" y="206227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 err="1" smtClean="0"/>
              <a:t>Préparation</a:t>
            </a:r>
            <a:r>
              <a:rPr lang="en-US" dirty="0" smtClean="0"/>
              <a:t> du dataset</a:t>
            </a:r>
            <a:endParaRPr lang="en-US" dirty="0"/>
          </a:p>
        </p:txBody>
      </p:sp>
      <p:sp>
        <p:nvSpPr>
          <p:cNvPr id="94" name="Date Placeholder 93">
            <a:extLst>
              <a:ext uri="{FF2B5EF4-FFF2-40B4-BE49-F238E27FC236}">
                <a16:creationId xmlns:a16="http://schemas.microsoft.com/office/drawing/2014/main" id="{0D14C877-DC5E-4728-B6D6-73BBB985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5" name="Footer Placeholder 94">
            <a:extLst>
              <a:ext uri="{FF2B5EF4-FFF2-40B4-BE49-F238E27FC236}">
                <a16:creationId xmlns:a16="http://schemas.microsoft.com/office/drawing/2014/main" id="{D936C8D2-345A-4CB6-A1BA-E6B4DE8CC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EA18BEE0-8CC4-4D45-9726-46B21BFF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53F846-0BFD-4750-9D94-DFF422D2625A}"/>
              </a:ext>
            </a:extLst>
          </p:cNvPr>
          <p:cNvSpPr/>
          <p:nvPr/>
        </p:nvSpPr>
        <p:spPr>
          <a:xfrm>
            <a:off x="1548530" y="5152354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Nettoyage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fonction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perso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E377398-07C7-481B-8588-098704D06D4D}"/>
              </a:ext>
            </a:extLst>
          </p:cNvPr>
          <p:cNvSpPr/>
          <p:nvPr/>
        </p:nvSpPr>
        <p:spPr>
          <a:xfrm>
            <a:off x="3790764" y="5152355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2"/>
                </a:solidFill>
              </a:rPr>
              <a:t>Tokenisation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tx2"/>
                </a:solidFill>
              </a:rPr>
              <a:t>(</a:t>
            </a:r>
            <a:r>
              <a:rPr lang="en-US" sz="2000" b="1" dirty="0" err="1" smtClean="0">
                <a:solidFill>
                  <a:schemeClr val="tx2"/>
                </a:solidFill>
              </a:rPr>
              <a:t>nltk</a:t>
            </a:r>
            <a:r>
              <a:rPr lang="en-US" sz="2000" b="1" dirty="0" smtClean="0">
                <a:solidFill>
                  <a:schemeClr val="tx2"/>
                </a:solidFill>
              </a:rPr>
              <a:t>)</a:t>
            </a:r>
            <a:endParaRPr lang="en-US" sz="2000" b="1" dirty="0">
              <a:solidFill>
                <a:schemeClr val="tx2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E6163F5-3BDE-42E1-996F-146609BE2B02}"/>
              </a:ext>
            </a:extLst>
          </p:cNvPr>
          <p:cNvSpPr/>
          <p:nvPr/>
        </p:nvSpPr>
        <p:spPr>
          <a:xfrm>
            <a:off x="6032998" y="5152355"/>
            <a:ext cx="2120402" cy="672353"/>
          </a:xfrm>
          <a:custGeom>
            <a:avLst/>
            <a:gdLst>
              <a:gd name="connsiteX0" fmla="*/ 0 w 2120402"/>
              <a:gd name="connsiteY0" fmla="*/ 0 h 672353"/>
              <a:gd name="connsiteX1" fmla="*/ 2120402 w 2120402"/>
              <a:gd name="connsiteY1" fmla="*/ 0 h 672353"/>
              <a:gd name="connsiteX2" fmla="*/ 2120402 w 2120402"/>
              <a:gd name="connsiteY2" fmla="*/ 672353 h 672353"/>
              <a:gd name="connsiteX3" fmla="*/ 0 w 2120402"/>
              <a:gd name="connsiteY3" fmla="*/ 672353 h 672353"/>
              <a:gd name="connsiteX4" fmla="*/ 0 w 2120402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2" h="672353">
                <a:moveTo>
                  <a:pt x="0" y="0"/>
                </a:moveTo>
                <a:lnTo>
                  <a:pt x="2120402" y="0"/>
                </a:lnTo>
                <a:lnTo>
                  <a:pt x="2120402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Stemmatisation</a:t>
            </a:r>
            <a:r>
              <a:rPr lang="en-US" sz="2000" b="1" dirty="0" smtClean="0"/>
              <a:t> (spacy)</a:t>
            </a:r>
            <a:endParaRPr lang="en-US" sz="2000" b="1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579CB15-2ACC-4BB8-8EC2-5FF3C3458079}"/>
              </a:ext>
            </a:extLst>
          </p:cNvPr>
          <p:cNvSpPr/>
          <p:nvPr/>
        </p:nvSpPr>
        <p:spPr>
          <a:xfrm>
            <a:off x="8281222" y="5152353"/>
            <a:ext cx="2120400" cy="672353"/>
          </a:xfrm>
          <a:custGeom>
            <a:avLst/>
            <a:gdLst>
              <a:gd name="connsiteX0" fmla="*/ 0 w 2120400"/>
              <a:gd name="connsiteY0" fmla="*/ 0 h 672353"/>
              <a:gd name="connsiteX1" fmla="*/ 2120400 w 2120400"/>
              <a:gd name="connsiteY1" fmla="*/ 0 h 672353"/>
              <a:gd name="connsiteX2" fmla="*/ 2120400 w 2120400"/>
              <a:gd name="connsiteY2" fmla="*/ 672353 h 672353"/>
              <a:gd name="connsiteX3" fmla="*/ 0 w 2120400"/>
              <a:gd name="connsiteY3" fmla="*/ 672353 h 672353"/>
              <a:gd name="connsiteX4" fmla="*/ 0 w 2120400"/>
              <a:gd name="connsiteY4" fmla="*/ 0 h 67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400" h="672353">
                <a:moveTo>
                  <a:pt x="0" y="0"/>
                </a:moveTo>
                <a:lnTo>
                  <a:pt x="2120400" y="0"/>
                </a:lnTo>
                <a:lnTo>
                  <a:pt x="2120400" y="672353"/>
                </a:lnTo>
                <a:lnTo>
                  <a:pt x="0" y="6723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Count </a:t>
            </a:r>
            <a:r>
              <a:rPr lang="en-US" sz="2000" b="1" dirty="0" err="1" smtClean="0"/>
              <a:t>Vectorizer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(</a:t>
            </a:r>
            <a:r>
              <a:rPr lang="en-US" sz="2000" b="1" dirty="0" err="1" smtClean="0"/>
              <a:t>sklearn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78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394688" y="2489718"/>
            <a:ext cx="2309204" cy="226950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Je </a:t>
            </a:r>
            <a:r>
              <a:rPr lang="en-US" sz="2000" dirty="0" err="1" smtClean="0"/>
              <a:t>suis</a:t>
            </a:r>
            <a:r>
              <a:rPr lang="en-US" sz="2000" dirty="0" smtClean="0"/>
              <a:t> </a:t>
            </a:r>
            <a:r>
              <a:rPr lang="en-US" sz="2000" dirty="0" err="1" smtClean="0"/>
              <a:t>coincé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au travails !! </a:t>
            </a:r>
            <a:r>
              <a:rPr lang="fr-FR" sz="2000" dirty="0"/>
              <a:t>pic.twitter.com</a:t>
            </a:r>
            <a:r>
              <a:rPr lang="fr-FR" sz="2000" dirty="0" smtClean="0"/>
              <a:t>/</a:t>
            </a:r>
            <a:br>
              <a:rPr lang="fr-FR" sz="2000" dirty="0" smtClean="0"/>
            </a:br>
            <a:r>
              <a:rPr lang="fr-FR" sz="2000" dirty="0" err="1" smtClean="0"/>
              <a:t>lvByMgixup</a:t>
            </a:r>
            <a:r>
              <a:rPr lang="fr-FR" sz="2000" dirty="0"/>
              <a:t>.</a:t>
            </a:r>
            <a:endParaRPr lang="en-US" sz="2000" dirty="0"/>
          </a:p>
        </p:txBody>
      </p:sp>
      <p:sp>
        <p:nvSpPr>
          <p:cNvPr id="241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2554928" y="2489718"/>
            <a:ext cx="2309204" cy="226950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je </a:t>
            </a:r>
            <a:r>
              <a:rPr lang="en-US" sz="2000" dirty="0" err="1"/>
              <a:t>suis</a:t>
            </a:r>
            <a:r>
              <a:rPr lang="en-US" sz="2000" dirty="0"/>
              <a:t> </a:t>
            </a:r>
            <a:r>
              <a:rPr lang="en-US" sz="2000" dirty="0" err="1"/>
              <a:t>coincé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au </a:t>
            </a:r>
            <a:r>
              <a:rPr lang="en-US" sz="2000" dirty="0" smtClean="0"/>
              <a:t>travails</a:t>
            </a:r>
            <a:endParaRPr lang="en-US" sz="2000" dirty="0"/>
          </a:p>
        </p:txBody>
      </p:sp>
      <p:sp>
        <p:nvSpPr>
          <p:cNvPr id="268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4715168" y="2489718"/>
            <a:ext cx="2309204" cy="226950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smtClean="0"/>
              <a:t>“</a:t>
            </a:r>
            <a:r>
              <a:rPr lang="en-US" sz="2000" dirty="0" err="1" smtClean="0"/>
              <a:t>coincé</a:t>
            </a:r>
            <a:r>
              <a:rPr lang="en-US" sz="2000" dirty="0" smtClean="0"/>
              <a:t>”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“travails”</a:t>
            </a:r>
            <a:endParaRPr lang="en-US" sz="2000" dirty="0"/>
          </a:p>
        </p:txBody>
      </p:sp>
      <p:sp>
        <p:nvSpPr>
          <p:cNvPr id="270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6869728" y="2477928"/>
            <a:ext cx="2309204" cy="226950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“</a:t>
            </a:r>
            <a:r>
              <a:rPr lang="en-US" sz="2000" dirty="0" err="1" smtClean="0"/>
              <a:t>coincer</a:t>
            </a:r>
            <a:r>
              <a:rPr lang="en-US" sz="2000" dirty="0" smtClean="0"/>
              <a:t>”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“travail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272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9027724" y="2477927"/>
            <a:ext cx="2309204" cy="226950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 err="1" smtClean="0"/>
              <a:t>Coincer</a:t>
            </a:r>
            <a:r>
              <a:rPr lang="en-US" sz="2000" dirty="0" smtClean="0"/>
              <a:t> : 1</a:t>
            </a:r>
          </a:p>
          <a:p>
            <a:pPr algn="ctr"/>
            <a:r>
              <a:rPr lang="en-US" sz="2000" dirty="0" smtClean="0"/>
              <a:t>Travail : 1</a:t>
            </a:r>
            <a:endParaRPr lang="en-US" sz="2000" dirty="0"/>
          </a:p>
        </p:txBody>
      </p:sp>
      <p:sp>
        <p:nvSpPr>
          <p:cNvPr id="273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 txBox="1">
            <a:spLocks/>
          </p:cNvSpPr>
          <p:nvPr/>
        </p:nvSpPr>
        <p:spPr>
          <a:xfrm>
            <a:off x="685194" y="1400651"/>
            <a:ext cx="17281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0" dirty="0" smtClean="0"/>
              <a:t>Tweet original</a:t>
            </a:r>
            <a:endParaRPr lang="en-US" sz="2000" b="0" dirty="0"/>
          </a:p>
        </p:txBody>
      </p:sp>
      <p:sp>
        <p:nvSpPr>
          <p:cNvPr id="274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 txBox="1">
            <a:spLocks/>
          </p:cNvSpPr>
          <p:nvPr/>
        </p:nvSpPr>
        <p:spPr>
          <a:xfrm>
            <a:off x="2634792" y="1328447"/>
            <a:ext cx="214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0" dirty="0" smtClean="0"/>
              <a:t>Suppression des majuscules, liens, </a:t>
            </a:r>
            <a:r>
              <a:rPr lang="en-US" sz="2000" b="0" dirty="0" err="1" smtClean="0"/>
              <a:t>ponctuation</a:t>
            </a:r>
            <a:endParaRPr lang="en-US" sz="2000" b="0" dirty="0"/>
          </a:p>
        </p:txBody>
      </p:sp>
      <p:sp>
        <p:nvSpPr>
          <p:cNvPr id="275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 txBox="1">
            <a:spLocks/>
          </p:cNvSpPr>
          <p:nvPr/>
        </p:nvSpPr>
        <p:spPr>
          <a:xfrm>
            <a:off x="4800805" y="1322007"/>
            <a:ext cx="214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0" dirty="0" err="1" smtClean="0"/>
              <a:t>Découpage</a:t>
            </a:r>
            <a:r>
              <a:rPr lang="en-US" sz="2000" b="0" dirty="0" smtClean="0"/>
              <a:t> et suppression des stop-words</a:t>
            </a:r>
            <a:endParaRPr lang="en-US" sz="2000" b="0" dirty="0"/>
          </a:p>
        </p:txBody>
      </p:sp>
      <p:sp>
        <p:nvSpPr>
          <p:cNvPr id="276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 txBox="1">
            <a:spLocks/>
          </p:cNvSpPr>
          <p:nvPr/>
        </p:nvSpPr>
        <p:spPr>
          <a:xfrm>
            <a:off x="6991558" y="1346009"/>
            <a:ext cx="214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0" dirty="0" smtClean="0"/>
              <a:t>Transformation </a:t>
            </a:r>
            <a:r>
              <a:rPr lang="en-US" sz="2000" b="0" dirty="0" err="1" smtClean="0"/>
              <a:t>en</a:t>
            </a:r>
            <a:r>
              <a:rPr lang="en-US" sz="2000" b="0" dirty="0" smtClean="0"/>
              <a:t> </a:t>
            </a:r>
            <a:r>
              <a:rPr lang="en-US" sz="2000" b="0" dirty="0" err="1" smtClean="0"/>
              <a:t>racine</a:t>
            </a:r>
            <a:r>
              <a:rPr lang="en-US" sz="2000" b="0" dirty="0" smtClean="0"/>
              <a:t> du mot</a:t>
            </a:r>
            <a:endParaRPr lang="en-US" sz="2000" b="0" dirty="0"/>
          </a:p>
        </p:txBody>
      </p:sp>
      <p:sp>
        <p:nvSpPr>
          <p:cNvPr id="277" name="Title 1">
            <a:extLst>
              <a:ext uri="{FF2B5EF4-FFF2-40B4-BE49-F238E27FC236}">
                <a16:creationId xmlns:a16="http://schemas.microsoft.com/office/drawing/2014/main" id="{844AE13C-CA50-40CF-B938-DCC3435CC2E9}"/>
              </a:ext>
            </a:extLst>
          </p:cNvPr>
          <p:cNvSpPr txBox="1">
            <a:spLocks/>
          </p:cNvSpPr>
          <p:nvPr/>
        </p:nvSpPr>
        <p:spPr>
          <a:xfrm>
            <a:off x="9154716" y="1317604"/>
            <a:ext cx="214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000" b="0" dirty="0" err="1" smtClean="0"/>
              <a:t>Comptage</a:t>
            </a:r>
            <a:r>
              <a:rPr lang="en-US" sz="2000" b="0" dirty="0" smtClean="0"/>
              <a:t> des </a:t>
            </a:r>
            <a:r>
              <a:rPr lang="en-US" sz="2000" b="0" dirty="0" err="1" smtClean="0"/>
              <a:t>occurences</a:t>
            </a:r>
            <a:r>
              <a:rPr lang="en-US" sz="2000" b="0" dirty="0" smtClean="0"/>
              <a:t> des mots</a:t>
            </a:r>
            <a:endParaRPr lang="en-US" sz="2000" b="0" dirty="0"/>
          </a:p>
        </p:txBody>
      </p:sp>
      <p:grpSp>
        <p:nvGrpSpPr>
          <p:cNvPr id="279" name="Group 113">
            <a:extLst>
              <a:ext uri="{FF2B5EF4-FFF2-40B4-BE49-F238E27FC236}">
                <a16:creationId xmlns:a16="http://schemas.microsoft.com/office/drawing/2014/main" id="{BBC874B6-9BFB-456C-B596-3F83E94685F2}"/>
              </a:ext>
            </a:extLst>
          </p:cNvPr>
          <p:cNvGrpSpPr/>
          <p:nvPr/>
        </p:nvGrpSpPr>
        <p:grpSpPr>
          <a:xfrm>
            <a:off x="643918" y="386898"/>
            <a:ext cx="1076434" cy="1204534"/>
            <a:chOff x="1059544" y="1133945"/>
            <a:chExt cx="4101960" cy="4590109"/>
          </a:xfrm>
        </p:grpSpPr>
        <p:sp>
          <p:nvSpPr>
            <p:cNvPr id="280" name="Freeform: Shape 114">
              <a:extLst>
                <a:ext uri="{FF2B5EF4-FFF2-40B4-BE49-F238E27FC236}">
                  <a16:creationId xmlns:a16="http://schemas.microsoft.com/office/drawing/2014/main" id="{99277CEA-872D-4CB0-800C-A10990DC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20000">
                  <a:srgbClr val="FFFFFF"/>
                </a:gs>
                <a:gs pos="100000">
                  <a:srgbClr val="DAD9D9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baseline="-25000" dirty="0"/>
            </a:p>
          </p:txBody>
        </p:sp>
        <p:grpSp>
          <p:nvGrpSpPr>
            <p:cNvPr id="281" name="Group 115">
              <a:extLst>
                <a:ext uri="{FF2B5EF4-FFF2-40B4-BE49-F238E27FC236}">
                  <a16:creationId xmlns:a16="http://schemas.microsoft.com/office/drawing/2014/main" id="{BDD3F432-BA1C-4761-A7C6-9C7A650E7A9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282" name="Oval 190">
                <a:extLst>
                  <a:ext uri="{FF2B5EF4-FFF2-40B4-BE49-F238E27FC236}">
                    <a16:creationId xmlns:a16="http://schemas.microsoft.com/office/drawing/2014/main" id="{23DB5C74-CD62-4981-AB33-3D39C714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3" name="Freeform 198">
                <a:extLst>
                  <a:ext uri="{FF2B5EF4-FFF2-40B4-BE49-F238E27FC236}">
                    <a16:creationId xmlns:a16="http://schemas.microsoft.com/office/drawing/2014/main" id="{3CE993DB-0570-4B45-943E-2302A751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4" name="Freeform 199">
                <a:extLst>
                  <a:ext uri="{FF2B5EF4-FFF2-40B4-BE49-F238E27FC236}">
                    <a16:creationId xmlns:a16="http://schemas.microsoft.com/office/drawing/2014/main" id="{953A2817-A41D-4818-90F7-D026CAA5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5" name="Freeform 200">
                <a:extLst>
                  <a:ext uri="{FF2B5EF4-FFF2-40B4-BE49-F238E27FC236}">
                    <a16:creationId xmlns:a16="http://schemas.microsoft.com/office/drawing/2014/main" id="{5ED5D57B-20F3-4144-82BD-BFB3B4D8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6" name="Freeform 201">
                <a:extLst>
                  <a:ext uri="{FF2B5EF4-FFF2-40B4-BE49-F238E27FC236}">
                    <a16:creationId xmlns:a16="http://schemas.microsoft.com/office/drawing/2014/main" id="{951CD97F-2553-4743-976E-7A98FBCD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7" name="Oval 189">
                <a:extLst>
                  <a:ext uri="{FF2B5EF4-FFF2-40B4-BE49-F238E27FC236}">
                    <a16:creationId xmlns:a16="http://schemas.microsoft.com/office/drawing/2014/main" id="{3882CD43-A83F-4F45-AC1E-388779A4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8" name="Freeform 195">
                <a:extLst>
                  <a:ext uri="{FF2B5EF4-FFF2-40B4-BE49-F238E27FC236}">
                    <a16:creationId xmlns:a16="http://schemas.microsoft.com/office/drawing/2014/main" id="{18CDAD06-E6DD-4888-88F0-B839CB68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89" name="Freeform 196">
                <a:extLst>
                  <a:ext uri="{FF2B5EF4-FFF2-40B4-BE49-F238E27FC236}">
                    <a16:creationId xmlns:a16="http://schemas.microsoft.com/office/drawing/2014/main" id="{08F8F280-B56C-4628-AADF-BE57FB20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0" name="Freeform 197">
                <a:extLst>
                  <a:ext uri="{FF2B5EF4-FFF2-40B4-BE49-F238E27FC236}">
                    <a16:creationId xmlns:a16="http://schemas.microsoft.com/office/drawing/2014/main" id="{F5AE0200-AE12-45FB-9905-D861F769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1" name="Freeform 215">
                <a:extLst>
                  <a:ext uri="{FF2B5EF4-FFF2-40B4-BE49-F238E27FC236}">
                    <a16:creationId xmlns:a16="http://schemas.microsoft.com/office/drawing/2014/main" id="{DBF7B7F9-86D6-4804-8853-C4A2C785D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2" name="Oval 191">
                <a:extLst>
                  <a:ext uri="{FF2B5EF4-FFF2-40B4-BE49-F238E27FC236}">
                    <a16:creationId xmlns:a16="http://schemas.microsoft.com/office/drawing/2014/main" id="{6BD686C6-00F6-4235-9657-8444FD1E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3" name="Freeform 202">
                <a:extLst>
                  <a:ext uri="{FF2B5EF4-FFF2-40B4-BE49-F238E27FC236}">
                    <a16:creationId xmlns:a16="http://schemas.microsoft.com/office/drawing/2014/main" id="{8EC901BC-DA4C-420D-B933-757651A2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4" name="Freeform 203">
                <a:extLst>
                  <a:ext uri="{FF2B5EF4-FFF2-40B4-BE49-F238E27FC236}">
                    <a16:creationId xmlns:a16="http://schemas.microsoft.com/office/drawing/2014/main" id="{37A0AAEE-97DD-4CCF-AD78-069A2F15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5" name="Freeform 204">
                <a:extLst>
                  <a:ext uri="{FF2B5EF4-FFF2-40B4-BE49-F238E27FC236}">
                    <a16:creationId xmlns:a16="http://schemas.microsoft.com/office/drawing/2014/main" id="{67B51B52-46C4-4A2F-A903-8953822C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6" name="Freeform 206">
                <a:extLst>
                  <a:ext uri="{FF2B5EF4-FFF2-40B4-BE49-F238E27FC236}">
                    <a16:creationId xmlns:a16="http://schemas.microsoft.com/office/drawing/2014/main" id="{4184461F-1B0E-450B-BD72-EFC50E32A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7" name="Oval 192">
                <a:extLst>
                  <a:ext uri="{FF2B5EF4-FFF2-40B4-BE49-F238E27FC236}">
                    <a16:creationId xmlns:a16="http://schemas.microsoft.com/office/drawing/2014/main" id="{31A6DD5F-956A-4182-94EC-08FD052AC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8" name="Freeform 207">
                <a:extLst>
                  <a:ext uri="{FF2B5EF4-FFF2-40B4-BE49-F238E27FC236}">
                    <a16:creationId xmlns:a16="http://schemas.microsoft.com/office/drawing/2014/main" id="{882B351D-81B2-4B49-95F9-560092742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299" name="Freeform 208">
                <a:extLst>
                  <a:ext uri="{FF2B5EF4-FFF2-40B4-BE49-F238E27FC236}">
                    <a16:creationId xmlns:a16="http://schemas.microsoft.com/office/drawing/2014/main" id="{41E082A4-2BA8-4353-8609-C2AD7743F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0" name="Freeform 209">
                <a:extLst>
                  <a:ext uri="{FF2B5EF4-FFF2-40B4-BE49-F238E27FC236}">
                    <a16:creationId xmlns:a16="http://schemas.microsoft.com/office/drawing/2014/main" id="{951F2BD3-5710-465E-8775-1C536FD6C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1" name="Freeform 210">
                <a:extLst>
                  <a:ext uri="{FF2B5EF4-FFF2-40B4-BE49-F238E27FC236}">
                    <a16:creationId xmlns:a16="http://schemas.microsoft.com/office/drawing/2014/main" id="{0170DD12-EA9F-43C7-88D2-EA59169C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2" name="Freeform 211">
                <a:extLst>
                  <a:ext uri="{FF2B5EF4-FFF2-40B4-BE49-F238E27FC236}">
                    <a16:creationId xmlns:a16="http://schemas.microsoft.com/office/drawing/2014/main" id="{7758C1B8-036D-47D4-A046-E291D138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3" name="Freeform 212">
                <a:extLst>
                  <a:ext uri="{FF2B5EF4-FFF2-40B4-BE49-F238E27FC236}">
                    <a16:creationId xmlns:a16="http://schemas.microsoft.com/office/drawing/2014/main" id="{B21137FF-03AF-4ABA-8C33-65AEAE759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4" name="Freeform 213">
                <a:extLst>
                  <a:ext uri="{FF2B5EF4-FFF2-40B4-BE49-F238E27FC236}">
                    <a16:creationId xmlns:a16="http://schemas.microsoft.com/office/drawing/2014/main" id="{15615ACD-FD7E-4028-A2E1-FB42DEF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305" name="Freeform 214">
                <a:extLst>
                  <a:ext uri="{FF2B5EF4-FFF2-40B4-BE49-F238E27FC236}">
                    <a16:creationId xmlns:a16="http://schemas.microsoft.com/office/drawing/2014/main" id="{DB9C05D7-77EA-4BF5-8FEE-7757FF1D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</p:grpSp>
      </p:grpSp>
      <p:sp>
        <p:nvSpPr>
          <p:cNvPr id="306" name="Freeform 194">
            <a:extLst>
              <a:ext uri="{FF2B5EF4-FFF2-40B4-BE49-F238E27FC236}">
                <a16:creationId xmlns:a16="http://schemas.microsoft.com/office/drawing/2014/main" id="{A80E6175-DDC1-4C77-A7B3-635DAD535997}"/>
              </a:ext>
            </a:extLst>
          </p:cNvPr>
          <p:cNvSpPr>
            <a:spLocks/>
          </p:cNvSpPr>
          <p:nvPr/>
        </p:nvSpPr>
        <p:spPr bwMode="auto">
          <a:xfrm rot="7542802">
            <a:off x="950552" y="594701"/>
            <a:ext cx="465174" cy="340260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" name="Freeform 193">
            <a:extLst>
              <a:ext uri="{FF2B5EF4-FFF2-40B4-BE49-F238E27FC236}">
                <a16:creationId xmlns:a16="http://schemas.microsoft.com/office/drawing/2014/main" id="{83CE3341-25AA-4BD4-99EA-F9ABD190175B}"/>
              </a:ext>
            </a:extLst>
          </p:cNvPr>
          <p:cNvSpPr>
            <a:spLocks/>
          </p:cNvSpPr>
          <p:nvPr/>
        </p:nvSpPr>
        <p:spPr bwMode="auto">
          <a:xfrm rot="10082736">
            <a:off x="868556" y="983683"/>
            <a:ext cx="325944" cy="81974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843269" y="98072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1h30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179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</a:t>
            </a:r>
            <a:br>
              <a:rPr lang="en-US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5600" dirty="0" smtClean="0"/>
              <a:t>Machine </a:t>
            </a:r>
            <a:r>
              <a:rPr lang="en-US" sz="5600" dirty="0"/>
              <a:t>Learning</a:t>
            </a:r>
            <a:endParaRPr lang="en-US" sz="5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Choix</a:t>
            </a:r>
            <a:r>
              <a:rPr lang="en-US" dirty="0"/>
              <a:t> du </a:t>
            </a:r>
            <a:r>
              <a:rPr lang="en-US" dirty="0" err="1"/>
              <a:t>classifieur</a:t>
            </a:r>
            <a:r>
              <a:rPr lang="en-US" dirty="0"/>
              <a:t> optimal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r="15096"/>
          <a:stretch/>
        </p:blipFill>
        <p:spPr>
          <a:xfrm>
            <a:off x="6023992" y="0"/>
            <a:ext cx="6168009" cy="6858000"/>
          </a:xfrm>
        </p:spPr>
      </p:pic>
    </p:spTree>
    <p:extLst>
      <p:ext uri="{BB962C8B-B14F-4D97-AF65-F5344CB8AC3E}">
        <p14:creationId xmlns:p14="http://schemas.microsoft.com/office/powerpoint/2010/main" val="210420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Modèles</a:t>
            </a:r>
            <a:r>
              <a:rPr lang="en-US" dirty="0" smtClean="0"/>
              <a:t> </a:t>
            </a:r>
            <a:r>
              <a:rPr lang="en-US" dirty="0" err="1" smtClean="0"/>
              <a:t>d’apprentissage</a:t>
            </a:r>
            <a:r>
              <a:rPr lang="en-US" dirty="0" smtClean="0"/>
              <a:t> </a:t>
            </a:r>
            <a:r>
              <a:rPr lang="en-US" dirty="0" err="1" smtClean="0"/>
              <a:t>suppervisé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13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46221" y="1772816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 w="76200">
            <a:solidFill>
              <a:srgbClr val="F9BE75"/>
            </a:solidFill>
            <a:round/>
            <a:headEnd/>
            <a:tailEnd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/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u="sng" dirty="0" smtClean="0"/>
          </a:p>
          <a:p>
            <a:pPr algn="ctr"/>
            <a:endParaRPr lang="en-US" u="sng" dirty="0"/>
          </a:p>
          <a:p>
            <a:pPr algn="ctr"/>
            <a:endParaRPr lang="en-US" u="sng" dirty="0" smtClean="0"/>
          </a:p>
          <a:p>
            <a:pPr algn="ctr"/>
            <a:r>
              <a:rPr lang="en-US" u="sng" dirty="0" err="1" smtClean="0"/>
              <a:t>hyperparamètres</a:t>
            </a:r>
            <a:r>
              <a:rPr lang="en-US" u="sng" dirty="0" smtClean="0"/>
              <a:t> </a:t>
            </a:r>
            <a:r>
              <a:rPr lang="en-US" u="sng" dirty="0"/>
              <a:t>(grid search) : </a:t>
            </a:r>
            <a:endParaRPr lang="en-US" u="sng" dirty="0" smtClean="0"/>
          </a:p>
          <a:p>
            <a:pPr algn="ctr"/>
            <a:r>
              <a:rPr lang="en-US" sz="1400" i="1" dirty="0" smtClean="0"/>
              <a:t>C 0.1, penalty 12</a:t>
            </a:r>
            <a:br>
              <a:rPr lang="en-US" sz="1400" i="1" dirty="0" smtClean="0"/>
            </a:br>
            <a:endParaRPr lang="en-US" sz="1400" i="1" dirty="0" smtClean="0"/>
          </a:p>
          <a:p>
            <a:pPr algn="ctr"/>
            <a:endParaRPr lang="en-US" i="1" dirty="0" smtClean="0"/>
          </a:p>
          <a:p>
            <a:pPr algn="ctr"/>
            <a:r>
              <a:rPr lang="en-US" sz="2000" i="1" dirty="0" smtClean="0"/>
              <a:t>Accuracy </a:t>
            </a:r>
            <a:r>
              <a:rPr lang="en-US" sz="2000" i="1" dirty="0"/>
              <a:t>: </a:t>
            </a:r>
            <a:r>
              <a:rPr lang="en-US" sz="2000" i="1" dirty="0" smtClean="0"/>
              <a:t>76,3 %</a:t>
            </a:r>
          </a:p>
          <a:p>
            <a:pPr algn="ctr"/>
            <a:endParaRPr lang="en-US" i="1" dirty="0"/>
          </a:p>
          <a:p>
            <a:pPr algn="ctr"/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251625" y="1772816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u="sng" dirty="0" smtClean="0"/>
          </a:p>
          <a:p>
            <a:pPr algn="ctr"/>
            <a:endParaRPr lang="en-US" sz="2000" u="sng" dirty="0"/>
          </a:p>
          <a:p>
            <a:pPr algn="ctr"/>
            <a:endParaRPr lang="en-US" sz="2000" u="sng" dirty="0" smtClean="0"/>
          </a:p>
          <a:p>
            <a:pPr algn="ctr"/>
            <a:endParaRPr lang="en-US" sz="2000" u="sng" dirty="0"/>
          </a:p>
          <a:p>
            <a:pPr algn="ctr"/>
            <a:r>
              <a:rPr lang="en-US" sz="2000" u="sng" dirty="0" err="1" smtClean="0"/>
              <a:t>hyperparamètres</a:t>
            </a:r>
            <a:r>
              <a:rPr lang="en-US" sz="2000" u="sng" dirty="0" smtClean="0"/>
              <a:t> (</a:t>
            </a:r>
            <a:r>
              <a:rPr lang="en-US" sz="2000" u="sng" dirty="0" smtClean="0"/>
              <a:t>grid search) : </a:t>
            </a:r>
            <a:r>
              <a:rPr lang="en-US" sz="1400" i="1" dirty="0" err="1"/>
              <a:t>nthread</a:t>
            </a:r>
            <a:r>
              <a:rPr lang="en-US" sz="1400" i="1" dirty="0"/>
              <a:t> </a:t>
            </a:r>
            <a:r>
              <a:rPr lang="en-US" sz="1400" i="1" dirty="0" smtClean="0"/>
              <a:t>3</a:t>
            </a:r>
            <a:r>
              <a:rPr lang="en-US" sz="1400" i="1" dirty="0" smtClean="0"/>
              <a:t>, </a:t>
            </a:r>
            <a:r>
              <a:rPr lang="en-US" sz="1400" i="1" dirty="0" err="1" smtClean="0"/>
              <a:t>max_depth</a:t>
            </a:r>
            <a:r>
              <a:rPr lang="en-US" sz="1400" i="1" dirty="0" smtClean="0"/>
              <a:t> 9, </a:t>
            </a:r>
            <a:r>
              <a:rPr lang="en-US" sz="1400" i="1" dirty="0" err="1" smtClean="0"/>
              <a:t>min_child_weight</a:t>
            </a:r>
            <a:r>
              <a:rPr lang="en-US" sz="1400" i="1" dirty="0" smtClean="0"/>
              <a:t> 4</a:t>
            </a:r>
            <a:r>
              <a:rPr lang="en-US" sz="1400" i="1" dirty="0"/>
              <a:t>, 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r>
              <a:rPr lang="en-US" sz="1400" i="1" dirty="0" err="1" smtClean="0"/>
              <a:t>n_estimators</a:t>
            </a:r>
            <a:r>
              <a:rPr lang="en-US" sz="1400" i="1" dirty="0" smtClean="0"/>
              <a:t> 1000</a:t>
            </a:r>
          </a:p>
          <a:p>
            <a:pPr algn="ctr"/>
            <a:endParaRPr lang="en-US" sz="2000" i="1" dirty="0" smtClean="0"/>
          </a:p>
          <a:p>
            <a:pPr algn="ctr"/>
            <a:r>
              <a:rPr lang="en-US" sz="2000" i="1" dirty="0" smtClean="0"/>
              <a:t>Accuracy : 75,2 %</a:t>
            </a:r>
          </a:p>
          <a:p>
            <a:pPr algn="ctr"/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endParaRPr lang="en-US" sz="2000" i="1" dirty="0" smtClean="0"/>
          </a:p>
        </p:txBody>
      </p:sp>
      <p:sp>
        <p:nvSpPr>
          <p:cNvPr id="17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8240817" y="1614440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000" i="1" dirty="0" smtClean="0"/>
          </a:p>
          <a:p>
            <a:pPr algn="ctr"/>
            <a:endParaRPr lang="en-US" sz="2000" i="1" dirty="0"/>
          </a:p>
          <a:p>
            <a:pPr algn="ctr"/>
            <a:r>
              <a:rPr lang="en-US" sz="1400" i="1" dirty="0" err="1" smtClean="0"/>
              <a:t>Nltk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FreqDist</a:t>
            </a:r>
            <a:r>
              <a:rPr lang="en-US" sz="1400" i="1" dirty="0" smtClean="0"/>
              <a:t> 5000 features</a:t>
            </a:r>
            <a:r>
              <a:rPr lang="en-US" sz="1400" i="1" dirty="0"/>
              <a:t/>
            </a:r>
            <a:br>
              <a:rPr lang="en-US" sz="1400" i="1" dirty="0"/>
            </a:br>
            <a:endParaRPr lang="en-US" sz="1400" i="1" dirty="0" smtClean="0"/>
          </a:p>
          <a:p>
            <a:pPr algn="ctr"/>
            <a:endParaRPr lang="en-US" sz="2000" i="1" dirty="0"/>
          </a:p>
          <a:p>
            <a:pPr algn="ctr"/>
            <a:r>
              <a:rPr lang="en-US" sz="2000" i="1" dirty="0" smtClean="0"/>
              <a:t>Accuracy </a:t>
            </a:r>
            <a:r>
              <a:rPr lang="en-US" sz="2000" i="1" dirty="0"/>
              <a:t>: </a:t>
            </a:r>
            <a:r>
              <a:rPr lang="en-US" sz="2000" i="1" dirty="0" smtClean="0"/>
              <a:t>73,9 </a:t>
            </a:r>
            <a:r>
              <a:rPr lang="en-US" sz="2000" i="1" dirty="0"/>
              <a:t>%</a:t>
            </a: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 flipV="1">
            <a:off x="4246220" y="2145432"/>
            <a:ext cx="3770389" cy="1139552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961286" y="2272263"/>
            <a:ext cx="23402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RÉGRESSION LOGISTIQUE</a:t>
            </a:r>
            <a:endParaRPr lang="fr-FR" sz="2800" dirty="0"/>
          </a:p>
        </p:txBody>
      </p:sp>
      <p:sp>
        <p:nvSpPr>
          <p:cNvPr id="33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 flipV="1">
            <a:off x="8240817" y="1988839"/>
            <a:ext cx="3778526" cy="1310587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8974725" y="2460819"/>
            <a:ext cx="230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NAIVE BAYES</a:t>
            </a:r>
            <a:endParaRPr lang="fr-FR" sz="2800" dirty="0"/>
          </a:p>
        </p:txBody>
      </p:sp>
      <p:sp>
        <p:nvSpPr>
          <p:cNvPr id="35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 flipV="1">
            <a:off x="251624" y="2159874"/>
            <a:ext cx="3770389" cy="1125110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236717" y="2546336"/>
            <a:ext cx="180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XGBOOST</a:t>
            </a:r>
          </a:p>
        </p:txBody>
      </p:sp>
      <p:cxnSp>
        <p:nvCxnSpPr>
          <p:cNvPr id="10" name="Connecteur droit 9"/>
          <p:cNvCxnSpPr>
            <a:stCxn id="15" idx="12"/>
          </p:cNvCxnSpPr>
          <p:nvPr/>
        </p:nvCxnSpPr>
        <p:spPr>
          <a:xfrm flipH="1">
            <a:off x="4211576" y="1829537"/>
            <a:ext cx="1707523" cy="961260"/>
          </a:xfrm>
          <a:prstGeom prst="line">
            <a:avLst/>
          </a:prstGeom>
          <a:ln w="76200">
            <a:solidFill>
              <a:srgbClr val="F9BE7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4246218" y="2762923"/>
            <a:ext cx="1" cy="738085"/>
          </a:xfrm>
          <a:prstGeom prst="line">
            <a:avLst/>
          </a:prstGeom>
          <a:ln w="76200">
            <a:solidFill>
              <a:srgbClr val="F9B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21" idx="7"/>
          </p:cNvCxnSpPr>
          <p:nvPr/>
        </p:nvCxnSpPr>
        <p:spPr>
          <a:xfrm flipH="1">
            <a:off x="4246220" y="2762923"/>
            <a:ext cx="31321" cy="180026"/>
          </a:xfrm>
          <a:prstGeom prst="line">
            <a:avLst/>
          </a:prstGeom>
          <a:ln w="76200">
            <a:solidFill>
              <a:srgbClr val="F9B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8016609" y="2762923"/>
            <a:ext cx="0" cy="720080"/>
          </a:xfrm>
          <a:prstGeom prst="line">
            <a:avLst/>
          </a:prstGeom>
          <a:ln w="76200">
            <a:solidFill>
              <a:srgbClr val="F9B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 flipH="1" flipV="1">
            <a:off x="6851496" y="2129075"/>
            <a:ext cx="1183957" cy="651853"/>
          </a:xfrm>
          <a:prstGeom prst="line">
            <a:avLst/>
          </a:prstGeom>
          <a:ln w="76200">
            <a:solidFill>
              <a:srgbClr val="F9B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113">
            <a:extLst>
              <a:ext uri="{FF2B5EF4-FFF2-40B4-BE49-F238E27FC236}">
                <a16:creationId xmlns:a16="http://schemas.microsoft.com/office/drawing/2014/main" id="{BBC874B6-9BFB-456C-B596-3F83E94685F2}"/>
              </a:ext>
            </a:extLst>
          </p:cNvPr>
          <p:cNvGrpSpPr/>
          <p:nvPr/>
        </p:nvGrpSpPr>
        <p:grpSpPr>
          <a:xfrm>
            <a:off x="119336" y="5389629"/>
            <a:ext cx="1076434" cy="1204534"/>
            <a:chOff x="1059544" y="1133945"/>
            <a:chExt cx="4101960" cy="4590109"/>
          </a:xfrm>
        </p:grpSpPr>
        <p:sp>
          <p:nvSpPr>
            <p:cNvPr id="57" name="Freeform: Shape 114">
              <a:extLst>
                <a:ext uri="{FF2B5EF4-FFF2-40B4-BE49-F238E27FC236}">
                  <a16:creationId xmlns:a16="http://schemas.microsoft.com/office/drawing/2014/main" id="{99277CEA-872D-4CB0-800C-A10990DC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baseline="-25000" dirty="0"/>
            </a:p>
          </p:txBody>
        </p:sp>
        <p:grpSp>
          <p:nvGrpSpPr>
            <p:cNvPr id="58" name="Group 115">
              <a:extLst>
                <a:ext uri="{FF2B5EF4-FFF2-40B4-BE49-F238E27FC236}">
                  <a16:creationId xmlns:a16="http://schemas.microsoft.com/office/drawing/2014/main" id="{BDD3F432-BA1C-4761-A7C6-9C7A650E7A9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59" name="Oval 190">
                <a:extLst>
                  <a:ext uri="{FF2B5EF4-FFF2-40B4-BE49-F238E27FC236}">
                    <a16:creationId xmlns:a16="http://schemas.microsoft.com/office/drawing/2014/main" id="{23DB5C74-CD62-4981-AB33-3D39C714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0" name="Freeform 198">
                <a:extLst>
                  <a:ext uri="{FF2B5EF4-FFF2-40B4-BE49-F238E27FC236}">
                    <a16:creationId xmlns:a16="http://schemas.microsoft.com/office/drawing/2014/main" id="{3CE993DB-0570-4B45-943E-2302A751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1" name="Freeform 199">
                <a:extLst>
                  <a:ext uri="{FF2B5EF4-FFF2-40B4-BE49-F238E27FC236}">
                    <a16:creationId xmlns:a16="http://schemas.microsoft.com/office/drawing/2014/main" id="{953A2817-A41D-4818-90F7-D026CAA5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2" name="Freeform 200">
                <a:extLst>
                  <a:ext uri="{FF2B5EF4-FFF2-40B4-BE49-F238E27FC236}">
                    <a16:creationId xmlns:a16="http://schemas.microsoft.com/office/drawing/2014/main" id="{5ED5D57B-20F3-4144-82BD-BFB3B4D8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3" name="Freeform 201">
                <a:extLst>
                  <a:ext uri="{FF2B5EF4-FFF2-40B4-BE49-F238E27FC236}">
                    <a16:creationId xmlns:a16="http://schemas.microsoft.com/office/drawing/2014/main" id="{951CD97F-2553-4743-976E-7A98FBCD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4" name="Oval 189">
                <a:extLst>
                  <a:ext uri="{FF2B5EF4-FFF2-40B4-BE49-F238E27FC236}">
                    <a16:creationId xmlns:a16="http://schemas.microsoft.com/office/drawing/2014/main" id="{3882CD43-A83F-4F45-AC1E-388779A4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5" name="Freeform 195">
                <a:extLst>
                  <a:ext uri="{FF2B5EF4-FFF2-40B4-BE49-F238E27FC236}">
                    <a16:creationId xmlns:a16="http://schemas.microsoft.com/office/drawing/2014/main" id="{18CDAD06-E6DD-4888-88F0-B839CB68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6" name="Freeform 196">
                <a:extLst>
                  <a:ext uri="{FF2B5EF4-FFF2-40B4-BE49-F238E27FC236}">
                    <a16:creationId xmlns:a16="http://schemas.microsoft.com/office/drawing/2014/main" id="{08F8F280-B56C-4628-AADF-BE57FB20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7" name="Freeform 197">
                <a:extLst>
                  <a:ext uri="{FF2B5EF4-FFF2-40B4-BE49-F238E27FC236}">
                    <a16:creationId xmlns:a16="http://schemas.microsoft.com/office/drawing/2014/main" id="{F5AE0200-AE12-45FB-9905-D861F769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8" name="Freeform 215">
                <a:extLst>
                  <a:ext uri="{FF2B5EF4-FFF2-40B4-BE49-F238E27FC236}">
                    <a16:creationId xmlns:a16="http://schemas.microsoft.com/office/drawing/2014/main" id="{DBF7B7F9-86D6-4804-8853-C4A2C785D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69" name="Oval 191">
                <a:extLst>
                  <a:ext uri="{FF2B5EF4-FFF2-40B4-BE49-F238E27FC236}">
                    <a16:creationId xmlns:a16="http://schemas.microsoft.com/office/drawing/2014/main" id="{6BD686C6-00F6-4235-9657-8444FD1E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0" name="Freeform 202">
                <a:extLst>
                  <a:ext uri="{FF2B5EF4-FFF2-40B4-BE49-F238E27FC236}">
                    <a16:creationId xmlns:a16="http://schemas.microsoft.com/office/drawing/2014/main" id="{8EC901BC-DA4C-420D-B933-757651A2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1" name="Freeform 203">
                <a:extLst>
                  <a:ext uri="{FF2B5EF4-FFF2-40B4-BE49-F238E27FC236}">
                    <a16:creationId xmlns:a16="http://schemas.microsoft.com/office/drawing/2014/main" id="{37A0AAEE-97DD-4CCF-AD78-069A2F15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2" name="Freeform 204">
                <a:extLst>
                  <a:ext uri="{FF2B5EF4-FFF2-40B4-BE49-F238E27FC236}">
                    <a16:creationId xmlns:a16="http://schemas.microsoft.com/office/drawing/2014/main" id="{67B51B52-46C4-4A2F-A903-8953822C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3" name="Freeform 206">
                <a:extLst>
                  <a:ext uri="{FF2B5EF4-FFF2-40B4-BE49-F238E27FC236}">
                    <a16:creationId xmlns:a16="http://schemas.microsoft.com/office/drawing/2014/main" id="{4184461F-1B0E-450B-BD72-EFC50E32A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4" name="Oval 192">
                <a:extLst>
                  <a:ext uri="{FF2B5EF4-FFF2-40B4-BE49-F238E27FC236}">
                    <a16:creationId xmlns:a16="http://schemas.microsoft.com/office/drawing/2014/main" id="{31A6DD5F-956A-4182-94EC-08FD052AC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5" name="Freeform 207">
                <a:extLst>
                  <a:ext uri="{FF2B5EF4-FFF2-40B4-BE49-F238E27FC236}">
                    <a16:creationId xmlns:a16="http://schemas.microsoft.com/office/drawing/2014/main" id="{882B351D-81B2-4B49-95F9-560092742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6" name="Freeform 208">
                <a:extLst>
                  <a:ext uri="{FF2B5EF4-FFF2-40B4-BE49-F238E27FC236}">
                    <a16:creationId xmlns:a16="http://schemas.microsoft.com/office/drawing/2014/main" id="{41E082A4-2BA8-4353-8609-C2AD7743F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7" name="Freeform 209">
                <a:extLst>
                  <a:ext uri="{FF2B5EF4-FFF2-40B4-BE49-F238E27FC236}">
                    <a16:creationId xmlns:a16="http://schemas.microsoft.com/office/drawing/2014/main" id="{951F2BD3-5710-465E-8775-1C536FD6C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8" name="Freeform 210">
                <a:extLst>
                  <a:ext uri="{FF2B5EF4-FFF2-40B4-BE49-F238E27FC236}">
                    <a16:creationId xmlns:a16="http://schemas.microsoft.com/office/drawing/2014/main" id="{0170DD12-EA9F-43C7-88D2-EA59169C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79" name="Freeform 211">
                <a:extLst>
                  <a:ext uri="{FF2B5EF4-FFF2-40B4-BE49-F238E27FC236}">
                    <a16:creationId xmlns:a16="http://schemas.microsoft.com/office/drawing/2014/main" id="{7758C1B8-036D-47D4-A046-E291D138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80" name="Freeform 212">
                <a:extLst>
                  <a:ext uri="{FF2B5EF4-FFF2-40B4-BE49-F238E27FC236}">
                    <a16:creationId xmlns:a16="http://schemas.microsoft.com/office/drawing/2014/main" id="{B21137FF-03AF-4ABA-8C33-65AEAE759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81" name="Freeform 213">
                <a:extLst>
                  <a:ext uri="{FF2B5EF4-FFF2-40B4-BE49-F238E27FC236}">
                    <a16:creationId xmlns:a16="http://schemas.microsoft.com/office/drawing/2014/main" id="{15615ACD-FD7E-4028-A2E1-FB42DEF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82" name="Freeform 214">
                <a:extLst>
                  <a:ext uri="{FF2B5EF4-FFF2-40B4-BE49-F238E27FC236}">
                    <a16:creationId xmlns:a16="http://schemas.microsoft.com/office/drawing/2014/main" id="{DB9C05D7-77EA-4BF5-8FEE-7757FF1D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</p:grpSp>
      </p:grpSp>
      <p:sp>
        <p:nvSpPr>
          <p:cNvPr id="83" name="Freeform 194">
            <a:extLst>
              <a:ext uri="{FF2B5EF4-FFF2-40B4-BE49-F238E27FC236}">
                <a16:creationId xmlns:a16="http://schemas.microsoft.com/office/drawing/2014/main" id="{A80E6175-DDC1-4C77-A7B3-635DAD535997}"/>
              </a:ext>
            </a:extLst>
          </p:cNvPr>
          <p:cNvSpPr>
            <a:spLocks/>
          </p:cNvSpPr>
          <p:nvPr/>
        </p:nvSpPr>
        <p:spPr bwMode="auto">
          <a:xfrm rot="7542802">
            <a:off x="425970" y="5597432"/>
            <a:ext cx="465174" cy="340260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93">
            <a:extLst>
              <a:ext uri="{FF2B5EF4-FFF2-40B4-BE49-F238E27FC236}">
                <a16:creationId xmlns:a16="http://schemas.microsoft.com/office/drawing/2014/main" id="{83CE3341-25AA-4BD4-99EA-F9ABD190175B}"/>
              </a:ext>
            </a:extLst>
          </p:cNvPr>
          <p:cNvSpPr>
            <a:spLocks/>
          </p:cNvSpPr>
          <p:nvPr/>
        </p:nvSpPr>
        <p:spPr bwMode="auto">
          <a:xfrm rot="10082736">
            <a:off x="343974" y="5986414"/>
            <a:ext cx="325944" cy="81974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ZoneTexte 84"/>
          <p:cNvSpPr txBox="1"/>
          <p:nvPr/>
        </p:nvSpPr>
        <p:spPr>
          <a:xfrm>
            <a:off x="318687" y="598345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1h32</a:t>
            </a:r>
            <a:endParaRPr lang="fr-FR" dirty="0"/>
          </a:p>
        </p:txBody>
      </p:sp>
      <p:grpSp>
        <p:nvGrpSpPr>
          <p:cNvPr id="86" name="Group 113">
            <a:extLst>
              <a:ext uri="{FF2B5EF4-FFF2-40B4-BE49-F238E27FC236}">
                <a16:creationId xmlns:a16="http://schemas.microsoft.com/office/drawing/2014/main" id="{BBC874B6-9BFB-456C-B596-3F83E94685F2}"/>
              </a:ext>
            </a:extLst>
          </p:cNvPr>
          <p:cNvGrpSpPr/>
          <p:nvPr/>
        </p:nvGrpSpPr>
        <p:grpSpPr>
          <a:xfrm>
            <a:off x="4012225" y="5403961"/>
            <a:ext cx="1076434" cy="1204534"/>
            <a:chOff x="1059544" y="1133945"/>
            <a:chExt cx="4101960" cy="4590109"/>
          </a:xfrm>
        </p:grpSpPr>
        <p:sp>
          <p:nvSpPr>
            <p:cNvPr id="87" name="Freeform: Shape 114">
              <a:extLst>
                <a:ext uri="{FF2B5EF4-FFF2-40B4-BE49-F238E27FC236}">
                  <a16:creationId xmlns:a16="http://schemas.microsoft.com/office/drawing/2014/main" id="{99277CEA-872D-4CB0-800C-A10990DC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baseline="-25000" dirty="0"/>
            </a:p>
          </p:txBody>
        </p:sp>
        <p:grpSp>
          <p:nvGrpSpPr>
            <p:cNvPr id="88" name="Group 115">
              <a:extLst>
                <a:ext uri="{FF2B5EF4-FFF2-40B4-BE49-F238E27FC236}">
                  <a16:creationId xmlns:a16="http://schemas.microsoft.com/office/drawing/2014/main" id="{BDD3F432-BA1C-4761-A7C6-9C7A650E7A9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89" name="Oval 190">
                <a:extLst>
                  <a:ext uri="{FF2B5EF4-FFF2-40B4-BE49-F238E27FC236}">
                    <a16:creationId xmlns:a16="http://schemas.microsoft.com/office/drawing/2014/main" id="{23DB5C74-CD62-4981-AB33-3D39C714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0" name="Freeform 198">
                <a:extLst>
                  <a:ext uri="{FF2B5EF4-FFF2-40B4-BE49-F238E27FC236}">
                    <a16:creationId xmlns:a16="http://schemas.microsoft.com/office/drawing/2014/main" id="{3CE993DB-0570-4B45-943E-2302A751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1" name="Freeform 199">
                <a:extLst>
                  <a:ext uri="{FF2B5EF4-FFF2-40B4-BE49-F238E27FC236}">
                    <a16:creationId xmlns:a16="http://schemas.microsoft.com/office/drawing/2014/main" id="{953A2817-A41D-4818-90F7-D026CAA5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2" name="Freeform 200">
                <a:extLst>
                  <a:ext uri="{FF2B5EF4-FFF2-40B4-BE49-F238E27FC236}">
                    <a16:creationId xmlns:a16="http://schemas.microsoft.com/office/drawing/2014/main" id="{5ED5D57B-20F3-4144-82BD-BFB3B4D8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3" name="Freeform 201">
                <a:extLst>
                  <a:ext uri="{FF2B5EF4-FFF2-40B4-BE49-F238E27FC236}">
                    <a16:creationId xmlns:a16="http://schemas.microsoft.com/office/drawing/2014/main" id="{951CD97F-2553-4743-976E-7A98FBCD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4" name="Oval 189">
                <a:extLst>
                  <a:ext uri="{FF2B5EF4-FFF2-40B4-BE49-F238E27FC236}">
                    <a16:creationId xmlns:a16="http://schemas.microsoft.com/office/drawing/2014/main" id="{3882CD43-A83F-4F45-AC1E-388779A4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5" name="Freeform 195">
                <a:extLst>
                  <a:ext uri="{FF2B5EF4-FFF2-40B4-BE49-F238E27FC236}">
                    <a16:creationId xmlns:a16="http://schemas.microsoft.com/office/drawing/2014/main" id="{18CDAD06-E6DD-4888-88F0-B839CB68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6" name="Freeform 196">
                <a:extLst>
                  <a:ext uri="{FF2B5EF4-FFF2-40B4-BE49-F238E27FC236}">
                    <a16:creationId xmlns:a16="http://schemas.microsoft.com/office/drawing/2014/main" id="{08F8F280-B56C-4628-AADF-BE57FB20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7" name="Freeform 197">
                <a:extLst>
                  <a:ext uri="{FF2B5EF4-FFF2-40B4-BE49-F238E27FC236}">
                    <a16:creationId xmlns:a16="http://schemas.microsoft.com/office/drawing/2014/main" id="{F5AE0200-AE12-45FB-9905-D861F769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8" name="Freeform 215">
                <a:extLst>
                  <a:ext uri="{FF2B5EF4-FFF2-40B4-BE49-F238E27FC236}">
                    <a16:creationId xmlns:a16="http://schemas.microsoft.com/office/drawing/2014/main" id="{DBF7B7F9-86D6-4804-8853-C4A2C785D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99" name="Oval 191">
                <a:extLst>
                  <a:ext uri="{FF2B5EF4-FFF2-40B4-BE49-F238E27FC236}">
                    <a16:creationId xmlns:a16="http://schemas.microsoft.com/office/drawing/2014/main" id="{6BD686C6-00F6-4235-9657-8444FD1E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0" name="Freeform 202">
                <a:extLst>
                  <a:ext uri="{FF2B5EF4-FFF2-40B4-BE49-F238E27FC236}">
                    <a16:creationId xmlns:a16="http://schemas.microsoft.com/office/drawing/2014/main" id="{8EC901BC-DA4C-420D-B933-757651A2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1" name="Freeform 203">
                <a:extLst>
                  <a:ext uri="{FF2B5EF4-FFF2-40B4-BE49-F238E27FC236}">
                    <a16:creationId xmlns:a16="http://schemas.microsoft.com/office/drawing/2014/main" id="{37A0AAEE-97DD-4CCF-AD78-069A2F15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2" name="Freeform 204">
                <a:extLst>
                  <a:ext uri="{FF2B5EF4-FFF2-40B4-BE49-F238E27FC236}">
                    <a16:creationId xmlns:a16="http://schemas.microsoft.com/office/drawing/2014/main" id="{67B51B52-46C4-4A2F-A903-8953822C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3" name="Freeform 206">
                <a:extLst>
                  <a:ext uri="{FF2B5EF4-FFF2-40B4-BE49-F238E27FC236}">
                    <a16:creationId xmlns:a16="http://schemas.microsoft.com/office/drawing/2014/main" id="{4184461F-1B0E-450B-BD72-EFC50E32A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4" name="Oval 192">
                <a:extLst>
                  <a:ext uri="{FF2B5EF4-FFF2-40B4-BE49-F238E27FC236}">
                    <a16:creationId xmlns:a16="http://schemas.microsoft.com/office/drawing/2014/main" id="{31A6DD5F-956A-4182-94EC-08FD052AC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5" name="Freeform 207">
                <a:extLst>
                  <a:ext uri="{FF2B5EF4-FFF2-40B4-BE49-F238E27FC236}">
                    <a16:creationId xmlns:a16="http://schemas.microsoft.com/office/drawing/2014/main" id="{882B351D-81B2-4B49-95F9-560092742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6" name="Freeform 208">
                <a:extLst>
                  <a:ext uri="{FF2B5EF4-FFF2-40B4-BE49-F238E27FC236}">
                    <a16:creationId xmlns:a16="http://schemas.microsoft.com/office/drawing/2014/main" id="{41E082A4-2BA8-4353-8609-C2AD7743F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7" name="Freeform 209">
                <a:extLst>
                  <a:ext uri="{FF2B5EF4-FFF2-40B4-BE49-F238E27FC236}">
                    <a16:creationId xmlns:a16="http://schemas.microsoft.com/office/drawing/2014/main" id="{951F2BD3-5710-465E-8775-1C536FD6C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8" name="Freeform 210">
                <a:extLst>
                  <a:ext uri="{FF2B5EF4-FFF2-40B4-BE49-F238E27FC236}">
                    <a16:creationId xmlns:a16="http://schemas.microsoft.com/office/drawing/2014/main" id="{0170DD12-EA9F-43C7-88D2-EA59169C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09" name="Freeform 211">
                <a:extLst>
                  <a:ext uri="{FF2B5EF4-FFF2-40B4-BE49-F238E27FC236}">
                    <a16:creationId xmlns:a16="http://schemas.microsoft.com/office/drawing/2014/main" id="{7758C1B8-036D-47D4-A046-E291D138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10" name="Freeform 212">
                <a:extLst>
                  <a:ext uri="{FF2B5EF4-FFF2-40B4-BE49-F238E27FC236}">
                    <a16:creationId xmlns:a16="http://schemas.microsoft.com/office/drawing/2014/main" id="{B21137FF-03AF-4ABA-8C33-65AEAE759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11" name="Freeform 213">
                <a:extLst>
                  <a:ext uri="{FF2B5EF4-FFF2-40B4-BE49-F238E27FC236}">
                    <a16:creationId xmlns:a16="http://schemas.microsoft.com/office/drawing/2014/main" id="{15615ACD-FD7E-4028-A2E1-FB42DEF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12" name="Freeform 214">
                <a:extLst>
                  <a:ext uri="{FF2B5EF4-FFF2-40B4-BE49-F238E27FC236}">
                    <a16:creationId xmlns:a16="http://schemas.microsoft.com/office/drawing/2014/main" id="{DB9C05D7-77EA-4BF5-8FEE-7757FF1D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</p:grpSp>
      </p:grpSp>
      <p:sp>
        <p:nvSpPr>
          <p:cNvPr id="113" name="Freeform 194">
            <a:extLst>
              <a:ext uri="{FF2B5EF4-FFF2-40B4-BE49-F238E27FC236}">
                <a16:creationId xmlns:a16="http://schemas.microsoft.com/office/drawing/2014/main" id="{A80E6175-DDC1-4C77-A7B3-635DAD535997}"/>
              </a:ext>
            </a:extLst>
          </p:cNvPr>
          <p:cNvSpPr>
            <a:spLocks/>
          </p:cNvSpPr>
          <p:nvPr/>
        </p:nvSpPr>
        <p:spPr bwMode="auto">
          <a:xfrm rot="7542802">
            <a:off x="4318859" y="5611764"/>
            <a:ext cx="465174" cy="340260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93">
            <a:extLst>
              <a:ext uri="{FF2B5EF4-FFF2-40B4-BE49-F238E27FC236}">
                <a16:creationId xmlns:a16="http://schemas.microsoft.com/office/drawing/2014/main" id="{83CE3341-25AA-4BD4-99EA-F9ABD190175B}"/>
              </a:ext>
            </a:extLst>
          </p:cNvPr>
          <p:cNvSpPr>
            <a:spLocks/>
          </p:cNvSpPr>
          <p:nvPr/>
        </p:nvSpPr>
        <p:spPr bwMode="auto">
          <a:xfrm rot="10082736">
            <a:off x="4236863" y="6000746"/>
            <a:ext cx="325944" cy="81974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ZoneTexte 114"/>
          <p:cNvSpPr txBox="1"/>
          <p:nvPr/>
        </p:nvSpPr>
        <p:spPr>
          <a:xfrm>
            <a:off x="4211576" y="599779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0h39</a:t>
            </a:r>
            <a:endParaRPr lang="fr-FR" dirty="0"/>
          </a:p>
        </p:txBody>
      </p:sp>
      <p:grpSp>
        <p:nvGrpSpPr>
          <p:cNvPr id="116" name="Group 113">
            <a:extLst>
              <a:ext uri="{FF2B5EF4-FFF2-40B4-BE49-F238E27FC236}">
                <a16:creationId xmlns:a16="http://schemas.microsoft.com/office/drawing/2014/main" id="{BBC874B6-9BFB-456C-B596-3F83E94685F2}"/>
              </a:ext>
            </a:extLst>
          </p:cNvPr>
          <p:cNvGrpSpPr/>
          <p:nvPr/>
        </p:nvGrpSpPr>
        <p:grpSpPr>
          <a:xfrm>
            <a:off x="8372114" y="5375298"/>
            <a:ext cx="1076434" cy="1204534"/>
            <a:chOff x="1059544" y="1133945"/>
            <a:chExt cx="4101960" cy="4590109"/>
          </a:xfrm>
        </p:grpSpPr>
        <p:sp>
          <p:nvSpPr>
            <p:cNvPr id="117" name="Freeform: Shape 114">
              <a:extLst>
                <a:ext uri="{FF2B5EF4-FFF2-40B4-BE49-F238E27FC236}">
                  <a16:creationId xmlns:a16="http://schemas.microsoft.com/office/drawing/2014/main" id="{99277CEA-872D-4CB0-800C-A10990DC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544" y="1133945"/>
              <a:ext cx="4101960" cy="4590109"/>
            </a:xfrm>
            <a:custGeom>
              <a:avLst/>
              <a:gdLst>
                <a:gd name="connsiteX0" fmla="*/ 998433 w 1997375"/>
                <a:gd name="connsiteY0" fmla="*/ 0 h 2235069"/>
                <a:gd name="connsiteX1" fmla="*/ 1111163 w 1997375"/>
                <a:gd name="connsiteY1" fmla="*/ 30048 h 2235069"/>
                <a:gd name="connsiteX2" fmla="*/ 1884560 w 1997375"/>
                <a:gd name="connsiteY2" fmla="*/ 476179 h 2235069"/>
                <a:gd name="connsiteX3" fmla="*/ 1997375 w 1997375"/>
                <a:gd name="connsiteY3" fmla="*/ 671064 h 2235069"/>
                <a:gd name="connsiteX4" fmla="*/ 1997375 w 1997375"/>
                <a:gd name="connsiteY4" fmla="*/ 1564005 h 2235069"/>
                <a:gd name="connsiteX5" fmla="*/ 1884560 w 1997375"/>
                <a:gd name="connsiteY5" fmla="*/ 1758212 h 2235069"/>
                <a:gd name="connsiteX6" fmla="*/ 1111163 w 1997375"/>
                <a:gd name="connsiteY6" fmla="*/ 2205022 h 2235069"/>
                <a:gd name="connsiteX7" fmla="*/ 886212 w 1997375"/>
                <a:gd name="connsiteY7" fmla="*/ 2205022 h 2235069"/>
                <a:gd name="connsiteX8" fmla="*/ 112136 w 1997375"/>
                <a:gd name="connsiteY8" fmla="*/ 1758212 h 2235069"/>
                <a:gd name="connsiteX9" fmla="*/ 0 w 1997375"/>
                <a:gd name="connsiteY9" fmla="*/ 1564005 h 2235069"/>
                <a:gd name="connsiteX10" fmla="*/ 0 w 1997375"/>
                <a:gd name="connsiteY10" fmla="*/ 671064 h 2235069"/>
                <a:gd name="connsiteX11" fmla="*/ 112136 w 1997375"/>
                <a:gd name="connsiteY11" fmla="*/ 476179 h 2235069"/>
                <a:gd name="connsiteX12" fmla="*/ 886212 w 1997375"/>
                <a:gd name="connsiteY12" fmla="*/ 30048 h 2235069"/>
                <a:gd name="connsiteX13" fmla="*/ 998433 w 1997375"/>
                <a:gd name="connsiteY13" fmla="*/ 0 h 223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7375" h="2235069">
                  <a:moveTo>
                    <a:pt x="998433" y="0"/>
                  </a:moveTo>
                  <a:cubicBezTo>
                    <a:pt x="1037256" y="0"/>
                    <a:pt x="1076163" y="10016"/>
                    <a:pt x="1111163" y="30048"/>
                  </a:cubicBezTo>
                  <a:lnTo>
                    <a:pt x="1884560" y="476179"/>
                  </a:lnTo>
                  <a:cubicBezTo>
                    <a:pt x="1954560" y="516921"/>
                    <a:pt x="1997375" y="590937"/>
                    <a:pt x="1997375" y="671064"/>
                  </a:cubicBezTo>
                  <a:lnTo>
                    <a:pt x="1997375" y="1564005"/>
                  </a:lnTo>
                  <a:cubicBezTo>
                    <a:pt x="1997375" y="1644132"/>
                    <a:pt x="1954560" y="1718148"/>
                    <a:pt x="1884560" y="1758212"/>
                  </a:cubicBezTo>
                  <a:lnTo>
                    <a:pt x="1111163" y="2205022"/>
                  </a:lnTo>
                  <a:cubicBezTo>
                    <a:pt x="1041163" y="2245085"/>
                    <a:pt x="955532" y="2245085"/>
                    <a:pt x="886212" y="2205022"/>
                  </a:cubicBezTo>
                  <a:lnTo>
                    <a:pt x="112136" y="1758212"/>
                  </a:lnTo>
                  <a:cubicBezTo>
                    <a:pt x="42816" y="1718148"/>
                    <a:pt x="0" y="1644132"/>
                    <a:pt x="0" y="1564005"/>
                  </a:cubicBezTo>
                  <a:lnTo>
                    <a:pt x="0" y="671064"/>
                  </a:lnTo>
                  <a:cubicBezTo>
                    <a:pt x="0" y="590937"/>
                    <a:pt x="42816" y="516921"/>
                    <a:pt x="112136" y="476179"/>
                  </a:cubicBezTo>
                  <a:lnTo>
                    <a:pt x="886212" y="30048"/>
                  </a:lnTo>
                  <a:cubicBezTo>
                    <a:pt x="920872" y="10016"/>
                    <a:pt x="959610" y="0"/>
                    <a:pt x="9984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20000"/>
                    <a:lumOff val="80000"/>
                  </a:schemeClr>
                </a:gs>
                <a:gs pos="74000">
                  <a:schemeClr val="accent4"/>
                </a:gs>
                <a:gs pos="83000">
                  <a:schemeClr val="accent4">
                    <a:lumMod val="7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381000" dist="177800" dir="2700000" algn="tl" rotWithShape="0">
                <a:prstClr val="black">
                  <a:alpha val="5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4050" b="1" baseline="-25000" dirty="0"/>
            </a:p>
          </p:txBody>
        </p:sp>
        <p:grpSp>
          <p:nvGrpSpPr>
            <p:cNvPr id="118" name="Group 115">
              <a:extLst>
                <a:ext uri="{FF2B5EF4-FFF2-40B4-BE49-F238E27FC236}">
                  <a16:creationId xmlns:a16="http://schemas.microsoft.com/office/drawing/2014/main" id="{BDD3F432-BA1C-4761-A7C6-9C7A650E7A96}"/>
                </a:ext>
              </a:extLst>
            </p:cNvPr>
            <p:cNvGrpSpPr/>
            <p:nvPr/>
          </p:nvGrpSpPr>
          <p:grpSpPr>
            <a:xfrm>
              <a:off x="1352674" y="1671149"/>
              <a:ext cx="3515700" cy="3515701"/>
              <a:chOff x="7123113" y="1789113"/>
              <a:chExt cx="3270249" cy="3270250"/>
            </a:xfrm>
          </p:grpSpPr>
          <p:sp>
            <p:nvSpPr>
              <p:cNvPr id="119" name="Oval 190">
                <a:extLst>
                  <a:ext uri="{FF2B5EF4-FFF2-40B4-BE49-F238E27FC236}">
                    <a16:creationId xmlns:a16="http://schemas.microsoft.com/office/drawing/2014/main" id="{23DB5C74-CD62-4981-AB33-3D39C7140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3113" y="3322638"/>
                <a:ext cx="203200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0" name="Freeform 198">
                <a:extLst>
                  <a:ext uri="{FF2B5EF4-FFF2-40B4-BE49-F238E27FC236}">
                    <a16:creationId xmlns:a16="http://schemas.microsoft.com/office/drawing/2014/main" id="{3CE993DB-0570-4B45-943E-2302A7513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2625725"/>
                <a:ext cx="63500" cy="63500"/>
              </a:xfrm>
              <a:custGeom>
                <a:avLst/>
                <a:gdLst>
                  <a:gd name="T0" fmla="*/ 89 w 124"/>
                  <a:gd name="T1" fmla="*/ 15 h 125"/>
                  <a:gd name="T2" fmla="*/ 109 w 124"/>
                  <a:gd name="T3" fmla="*/ 90 h 125"/>
                  <a:gd name="T4" fmla="*/ 35 w 124"/>
                  <a:gd name="T5" fmla="*/ 110 h 125"/>
                  <a:gd name="T6" fmla="*/ 15 w 124"/>
                  <a:gd name="T7" fmla="*/ 35 h 125"/>
                  <a:gd name="T8" fmla="*/ 89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89" y="15"/>
                    </a:moveTo>
                    <a:cubicBezTo>
                      <a:pt x="115" y="30"/>
                      <a:pt x="124" y="64"/>
                      <a:pt x="109" y="90"/>
                    </a:cubicBezTo>
                    <a:cubicBezTo>
                      <a:pt x="94" y="116"/>
                      <a:pt x="61" y="125"/>
                      <a:pt x="35" y="110"/>
                    </a:cubicBezTo>
                    <a:cubicBezTo>
                      <a:pt x="9" y="95"/>
                      <a:pt x="0" y="61"/>
                      <a:pt x="15" y="35"/>
                    </a:cubicBezTo>
                    <a:cubicBezTo>
                      <a:pt x="30" y="9"/>
                      <a:pt x="63" y="0"/>
                      <a:pt x="89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1" name="Freeform 199">
                <a:extLst>
                  <a:ext uri="{FF2B5EF4-FFF2-40B4-BE49-F238E27FC236}">
                    <a16:creationId xmlns:a16="http://schemas.microsoft.com/office/drawing/2014/main" id="{953A2817-A41D-4818-90F7-D026CAA5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2995613"/>
                <a:ext cx="61912" cy="61913"/>
              </a:xfrm>
              <a:custGeom>
                <a:avLst/>
                <a:gdLst>
                  <a:gd name="T0" fmla="*/ 75 w 121"/>
                  <a:gd name="T1" fmla="*/ 8 h 121"/>
                  <a:gd name="T2" fmla="*/ 113 w 121"/>
                  <a:gd name="T3" fmla="*/ 75 h 121"/>
                  <a:gd name="T4" fmla="*/ 46 w 121"/>
                  <a:gd name="T5" fmla="*/ 113 h 121"/>
                  <a:gd name="T6" fmla="*/ 8 w 121"/>
                  <a:gd name="T7" fmla="*/ 46 h 121"/>
                  <a:gd name="T8" fmla="*/ 75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75" y="8"/>
                    </a:moveTo>
                    <a:cubicBezTo>
                      <a:pt x="104" y="15"/>
                      <a:pt x="121" y="45"/>
                      <a:pt x="113" y="75"/>
                    </a:cubicBezTo>
                    <a:cubicBezTo>
                      <a:pt x="105" y="104"/>
                      <a:pt x="75" y="121"/>
                      <a:pt x="46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5" y="0"/>
                      <a:pt x="75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2" name="Freeform 200">
                <a:extLst>
                  <a:ext uri="{FF2B5EF4-FFF2-40B4-BE49-F238E27FC236}">
                    <a16:creationId xmlns:a16="http://schemas.microsoft.com/office/drawing/2014/main" id="{5ED5D57B-20F3-4144-82BD-BFB3B4D8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5350" y="3789363"/>
                <a:ext cx="61912" cy="61913"/>
              </a:xfrm>
              <a:custGeom>
                <a:avLst/>
                <a:gdLst>
                  <a:gd name="T0" fmla="*/ 46 w 121"/>
                  <a:gd name="T1" fmla="*/ 8 h 121"/>
                  <a:gd name="T2" fmla="*/ 113 w 121"/>
                  <a:gd name="T3" fmla="*/ 46 h 121"/>
                  <a:gd name="T4" fmla="*/ 75 w 121"/>
                  <a:gd name="T5" fmla="*/ 113 h 121"/>
                  <a:gd name="T6" fmla="*/ 8 w 121"/>
                  <a:gd name="T7" fmla="*/ 75 h 121"/>
                  <a:gd name="T8" fmla="*/ 46 w 121"/>
                  <a:gd name="T9" fmla="*/ 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46" y="8"/>
                    </a:moveTo>
                    <a:cubicBezTo>
                      <a:pt x="75" y="0"/>
                      <a:pt x="105" y="17"/>
                      <a:pt x="113" y="46"/>
                    </a:cubicBezTo>
                    <a:cubicBezTo>
                      <a:pt x="121" y="75"/>
                      <a:pt x="104" y="105"/>
                      <a:pt x="75" y="113"/>
                    </a:cubicBezTo>
                    <a:cubicBezTo>
                      <a:pt x="45" y="121"/>
                      <a:pt x="16" y="104"/>
                      <a:pt x="8" y="75"/>
                    </a:cubicBezTo>
                    <a:cubicBezTo>
                      <a:pt x="0" y="45"/>
                      <a:pt x="17" y="16"/>
                      <a:pt x="46" y="8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3" name="Freeform 201">
                <a:extLst>
                  <a:ext uri="{FF2B5EF4-FFF2-40B4-BE49-F238E27FC236}">
                    <a16:creationId xmlns:a16="http://schemas.microsoft.com/office/drawing/2014/main" id="{951CD97F-2553-4743-976E-7A98FBCD4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7750" y="4159250"/>
                <a:ext cx="63500" cy="63500"/>
              </a:xfrm>
              <a:custGeom>
                <a:avLst/>
                <a:gdLst>
                  <a:gd name="T0" fmla="*/ 35 w 124"/>
                  <a:gd name="T1" fmla="*/ 15 h 125"/>
                  <a:gd name="T2" fmla="*/ 109 w 124"/>
                  <a:gd name="T3" fmla="*/ 35 h 125"/>
                  <a:gd name="T4" fmla="*/ 89 w 124"/>
                  <a:gd name="T5" fmla="*/ 110 h 125"/>
                  <a:gd name="T6" fmla="*/ 15 w 124"/>
                  <a:gd name="T7" fmla="*/ 90 h 125"/>
                  <a:gd name="T8" fmla="*/ 35 w 124"/>
                  <a:gd name="T9" fmla="*/ 1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35" y="15"/>
                    </a:moveTo>
                    <a:cubicBezTo>
                      <a:pt x="61" y="0"/>
                      <a:pt x="94" y="9"/>
                      <a:pt x="109" y="35"/>
                    </a:cubicBezTo>
                    <a:cubicBezTo>
                      <a:pt x="124" y="61"/>
                      <a:pt x="115" y="94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3"/>
                      <a:pt x="9" y="30"/>
                      <a:pt x="35" y="1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4" name="Oval 189">
                <a:extLst>
                  <a:ext uri="{FF2B5EF4-FFF2-40B4-BE49-F238E27FC236}">
                    <a16:creationId xmlns:a16="http://schemas.microsoft.com/office/drawing/2014/main" id="{3882CD43-A83F-4F45-AC1E-388779A4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1789113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5" name="Freeform 195">
                <a:extLst>
                  <a:ext uri="{FF2B5EF4-FFF2-40B4-BE49-F238E27FC236}">
                    <a16:creationId xmlns:a16="http://schemas.microsoft.com/office/drawing/2014/main" id="{18CDAD06-E6DD-4888-88F0-B839CB688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1912938"/>
                <a:ext cx="61912" cy="61913"/>
              </a:xfrm>
              <a:custGeom>
                <a:avLst/>
                <a:gdLst>
                  <a:gd name="T0" fmla="*/ 114 w 121"/>
                  <a:gd name="T1" fmla="*/ 46 h 121"/>
                  <a:gd name="T2" fmla="*/ 75 w 121"/>
                  <a:gd name="T3" fmla="*/ 113 h 121"/>
                  <a:gd name="T4" fmla="*/ 8 w 121"/>
                  <a:gd name="T5" fmla="*/ 74 h 121"/>
                  <a:gd name="T6" fmla="*/ 47 w 121"/>
                  <a:gd name="T7" fmla="*/ 7 h 121"/>
                  <a:gd name="T8" fmla="*/ 114 w 121"/>
                  <a:gd name="T9" fmla="*/ 4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46"/>
                    </a:moveTo>
                    <a:cubicBezTo>
                      <a:pt x="121" y="75"/>
                      <a:pt x="104" y="105"/>
                      <a:pt x="75" y="113"/>
                    </a:cubicBezTo>
                    <a:cubicBezTo>
                      <a:pt x="46" y="121"/>
                      <a:pt x="16" y="103"/>
                      <a:pt x="8" y="74"/>
                    </a:cubicBezTo>
                    <a:cubicBezTo>
                      <a:pt x="0" y="45"/>
                      <a:pt x="17" y="15"/>
                      <a:pt x="47" y="7"/>
                    </a:cubicBezTo>
                    <a:cubicBezTo>
                      <a:pt x="76" y="0"/>
                      <a:pt x="106" y="17"/>
                      <a:pt x="114" y="46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6" name="Freeform 196">
                <a:extLst>
                  <a:ext uri="{FF2B5EF4-FFF2-40B4-BE49-F238E27FC236}">
                    <a16:creationId xmlns:a16="http://schemas.microsoft.com/office/drawing/2014/main" id="{08F8F280-B56C-4628-AADF-BE57FB209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2063750"/>
                <a:ext cx="63500" cy="65088"/>
              </a:xfrm>
              <a:custGeom>
                <a:avLst/>
                <a:gdLst>
                  <a:gd name="T0" fmla="*/ 109 w 124"/>
                  <a:gd name="T1" fmla="*/ 35 h 125"/>
                  <a:gd name="T2" fmla="*/ 89 w 124"/>
                  <a:gd name="T3" fmla="*/ 110 h 125"/>
                  <a:gd name="T4" fmla="*/ 15 w 124"/>
                  <a:gd name="T5" fmla="*/ 90 h 125"/>
                  <a:gd name="T6" fmla="*/ 35 w 124"/>
                  <a:gd name="T7" fmla="*/ 15 h 125"/>
                  <a:gd name="T8" fmla="*/ 109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09" y="35"/>
                    </a:moveTo>
                    <a:cubicBezTo>
                      <a:pt x="124" y="62"/>
                      <a:pt x="115" y="95"/>
                      <a:pt x="89" y="110"/>
                    </a:cubicBezTo>
                    <a:cubicBezTo>
                      <a:pt x="63" y="125"/>
                      <a:pt x="30" y="116"/>
                      <a:pt x="15" y="90"/>
                    </a:cubicBezTo>
                    <a:cubicBezTo>
                      <a:pt x="0" y="64"/>
                      <a:pt x="9" y="31"/>
                      <a:pt x="35" y="15"/>
                    </a:cubicBezTo>
                    <a:cubicBezTo>
                      <a:pt x="61" y="0"/>
                      <a:pt x="94" y="9"/>
                      <a:pt x="109" y="3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7" name="Freeform 197">
                <a:extLst>
                  <a:ext uri="{FF2B5EF4-FFF2-40B4-BE49-F238E27FC236}">
                    <a16:creationId xmlns:a16="http://schemas.microsoft.com/office/drawing/2014/main" id="{F5AE0200-AE12-45FB-9905-D861F7694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2309813"/>
                <a:ext cx="61912" cy="60325"/>
              </a:xfrm>
              <a:custGeom>
                <a:avLst/>
                <a:gdLst>
                  <a:gd name="T0" fmla="*/ 99 w 120"/>
                  <a:gd name="T1" fmla="*/ 21 h 120"/>
                  <a:gd name="T2" fmla="*/ 99 w 120"/>
                  <a:gd name="T3" fmla="*/ 98 h 120"/>
                  <a:gd name="T4" fmla="*/ 21 w 120"/>
                  <a:gd name="T5" fmla="*/ 98 h 120"/>
                  <a:gd name="T6" fmla="*/ 21 w 120"/>
                  <a:gd name="T7" fmla="*/ 21 h 120"/>
                  <a:gd name="T8" fmla="*/ 99 w 120"/>
                  <a:gd name="T9" fmla="*/ 21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99" y="21"/>
                    </a:moveTo>
                    <a:cubicBezTo>
                      <a:pt x="120" y="42"/>
                      <a:pt x="120" y="77"/>
                      <a:pt x="99" y="98"/>
                    </a:cubicBezTo>
                    <a:cubicBezTo>
                      <a:pt x="77" y="120"/>
                      <a:pt x="43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3" y="0"/>
                      <a:pt x="77" y="0"/>
                      <a:pt x="99" y="21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8" name="Freeform 215">
                <a:extLst>
                  <a:ext uri="{FF2B5EF4-FFF2-40B4-BE49-F238E27FC236}">
                    <a16:creationId xmlns:a16="http://schemas.microsoft.com/office/drawing/2014/main" id="{DBF7B7F9-86D6-4804-8853-C4A2C785D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1912938"/>
                <a:ext cx="61912" cy="61913"/>
              </a:xfrm>
              <a:custGeom>
                <a:avLst/>
                <a:gdLst>
                  <a:gd name="T0" fmla="*/ 114 w 121"/>
                  <a:gd name="T1" fmla="*/ 74 h 121"/>
                  <a:gd name="T2" fmla="*/ 47 w 121"/>
                  <a:gd name="T3" fmla="*/ 113 h 121"/>
                  <a:gd name="T4" fmla="*/ 8 w 121"/>
                  <a:gd name="T5" fmla="*/ 46 h 121"/>
                  <a:gd name="T6" fmla="*/ 75 w 121"/>
                  <a:gd name="T7" fmla="*/ 7 h 121"/>
                  <a:gd name="T8" fmla="*/ 114 w 121"/>
                  <a:gd name="T9" fmla="*/ 7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114" y="74"/>
                    </a:moveTo>
                    <a:cubicBezTo>
                      <a:pt x="106" y="103"/>
                      <a:pt x="76" y="121"/>
                      <a:pt x="47" y="113"/>
                    </a:cubicBezTo>
                    <a:cubicBezTo>
                      <a:pt x="17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7"/>
                    </a:cubicBezTo>
                    <a:cubicBezTo>
                      <a:pt x="104" y="15"/>
                      <a:pt x="121" y="45"/>
                      <a:pt x="114" y="74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29" name="Oval 191">
                <a:extLst>
                  <a:ext uri="{FF2B5EF4-FFF2-40B4-BE49-F238E27FC236}">
                    <a16:creationId xmlns:a16="http://schemas.microsoft.com/office/drawing/2014/main" id="{6BD686C6-00F6-4235-9657-8444FD1E2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55050" y="4854575"/>
                <a:ext cx="204787" cy="204788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0" name="Freeform 202">
                <a:extLst>
                  <a:ext uri="{FF2B5EF4-FFF2-40B4-BE49-F238E27FC236}">
                    <a16:creationId xmlns:a16="http://schemas.microsoft.com/office/drawing/2014/main" id="{8EC901BC-DA4C-420D-B933-757651A2D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476750"/>
                <a:ext cx="61912" cy="61913"/>
              </a:xfrm>
              <a:custGeom>
                <a:avLst/>
                <a:gdLst>
                  <a:gd name="T0" fmla="*/ 21 w 120"/>
                  <a:gd name="T1" fmla="*/ 22 h 120"/>
                  <a:gd name="T2" fmla="*/ 99 w 120"/>
                  <a:gd name="T3" fmla="*/ 22 h 120"/>
                  <a:gd name="T4" fmla="*/ 99 w 120"/>
                  <a:gd name="T5" fmla="*/ 99 h 120"/>
                  <a:gd name="T6" fmla="*/ 21 w 120"/>
                  <a:gd name="T7" fmla="*/ 99 h 120"/>
                  <a:gd name="T8" fmla="*/ 21 w 120"/>
                  <a:gd name="T9" fmla="*/ 2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0">
                    <a:moveTo>
                      <a:pt x="21" y="22"/>
                    </a:moveTo>
                    <a:cubicBezTo>
                      <a:pt x="43" y="0"/>
                      <a:pt x="77" y="0"/>
                      <a:pt x="99" y="22"/>
                    </a:cubicBezTo>
                    <a:cubicBezTo>
                      <a:pt x="120" y="43"/>
                      <a:pt x="120" y="78"/>
                      <a:pt x="99" y="99"/>
                    </a:cubicBezTo>
                    <a:cubicBezTo>
                      <a:pt x="77" y="120"/>
                      <a:pt x="43" y="120"/>
                      <a:pt x="21" y="99"/>
                    </a:cubicBezTo>
                    <a:cubicBezTo>
                      <a:pt x="0" y="78"/>
                      <a:pt x="0" y="43"/>
                      <a:pt x="21" y="22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1" name="Freeform 203">
                <a:extLst>
                  <a:ext uri="{FF2B5EF4-FFF2-40B4-BE49-F238E27FC236}">
                    <a16:creationId xmlns:a16="http://schemas.microsoft.com/office/drawing/2014/main" id="{37A0AAEE-97DD-4CCF-AD78-069A2F15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9725" y="4719638"/>
                <a:ext cx="63500" cy="63500"/>
              </a:xfrm>
              <a:custGeom>
                <a:avLst/>
                <a:gdLst>
                  <a:gd name="T0" fmla="*/ 15 w 124"/>
                  <a:gd name="T1" fmla="*/ 35 h 125"/>
                  <a:gd name="T2" fmla="*/ 89 w 124"/>
                  <a:gd name="T3" fmla="*/ 15 h 125"/>
                  <a:gd name="T4" fmla="*/ 109 w 124"/>
                  <a:gd name="T5" fmla="*/ 89 h 125"/>
                  <a:gd name="T6" fmla="*/ 35 w 124"/>
                  <a:gd name="T7" fmla="*/ 109 h 125"/>
                  <a:gd name="T8" fmla="*/ 15 w 124"/>
                  <a:gd name="T9" fmla="*/ 3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5">
                    <a:moveTo>
                      <a:pt x="15" y="35"/>
                    </a:moveTo>
                    <a:cubicBezTo>
                      <a:pt x="30" y="9"/>
                      <a:pt x="63" y="0"/>
                      <a:pt x="89" y="15"/>
                    </a:cubicBezTo>
                    <a:cubicBezTo>
                      <a:pt x="115" y="30"/>
                      <a:pt x="124" y="63"/>
                      <a:pt x="109" y="89"/>
                    </a:cubicBezTo>
                    <a:cubicBezTo>
                      <a:pt x="94" y="116"/>
                      <a:pt x="61" y="125"/>
                      <a:pt x="35" y="109"/>
                    </a:cubicBezTo>
                    <a:cubicBezTo>
                      <a:pt x="9" y="94"/>
                      <a:pt x="0" y="61"/>
                      <a:pt x="15" y="35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2" name="Freeform 204">
                <a:extLst>
                  <a:ext uri="{FF2B5EF4-FFF2-40B4-BE49-F238E27FC236}">
                    <a16:creationId xmlns:a16="http://schemas.microsoft.com/office/drawing/2014/main" id="{67B51B52-46C4-4A2F-A903-8953822CE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9613" y="4873625"/>
                <a:ext cx="61912" cy="61913"/>
              </a:xfrm>
              <a:custGeom>
                <a:avLst/>
                <a:gdLst>
                  <a:gd name="T0" fmla="*/ 8 w 121"/>
                  <a:gd name="T1" fmla="*/ 47 h 121"/>
                  <a:gd name="T2" fmla="*/ 75 w 121"/>
                  <a:gd name="T3" fmla="*/ 8 h 121"/>
                  <a:gd name="T4" fmla="*/ 114 w 121"/>
                  <a:gd name="T5" fmla="*/ 75 h 121"/>
                  <a:gd name="T6" fmla="*/ 47 w 121"/>
                  <a:gd name="T7" fmla="*/ 114 h 121"/>
                  <a:gd name="T8" fmla="*/ 8 w 121"/>
                  <a:gd name="T9" fmla="*/ 4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47"/>
                    </a:move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1" y="46"/>
                      <a:pt x="114" y="75"/>
                    </a:cubicBezTo>
                    <a:cubicBezTo>
                      <a:pt x="106" y="104"/>
                      <a:pt x="76" y="121"/>
                      <a:pt x="47" y="114"/>
                    </a:cubicBezTo>
                    <a:cubicBezTo>
                      <a:pt x="17" y="106"/>
                      <a:pt x="0" y="76"/>
                      <a:pt x="8" y="47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3" name="Freeform 206">
                <a:extLst>
                  <a:ext uri="{FF2B5EF4-FFF2-40B4-BE49-F238E27FC236}">
                    <a16:creationId xmlns:a16="http://schemas.microsoft.com/office/drawing/2014/main" id="{4184461F-1B0E-450B-BD72-EFC50E32A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3363" y="4873625"/>
                <a:ext cx="61912" cy="61913"/>
              </a:xfrm>
              <a:custGeom>
                <a:avLst/>
                <a:gdLst>
                  <a:gd name="T0" fmla="*/ 8 w 121"/>
                  <a:gd name="T1" fmla="*/ 75 h 121"/>
                  <a:gd name="T2" fmla="*/ 47 w 121"/>
                  <a:gd name="T3" fmla="*/ 8 h 121"/>
                  <a:gd name="T4" fmla="*/ 114 w 121"/>
                  <a:gd name="T5" fmla="*/ 47 h 121"/>
                  <a:gd name="T6" fmla="*/ 75 w 121"/>
                  <a:gd name="T7" fmla="*/ 114 h 121"/>
                  <a:gd name="T8" fmla="*/ 8 w 121"/>
                  <a:gd name="T9" fmla="*/ 75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1">
                    <a:moveTo>
                      <a:pt x="8" y="75"/>
                    </a:moveTo>
                    <a:cubicBezTo>
                      <a:pt x="0" y="46"/>
                      <a:pt x="17" y="16"/>
                      <a:pt x="47" y="8"/>
                    </a:cubicBezTo>
                    <a:cubicBezTo>
                      <a:pt x="76" y="0"/>
                      <a:pt x="106" y="17"/>
                      <a:pt x="114" y="47"/>
                    </a:cubicBezTo>
                    <a:cubicBezTo>
                      <a:pt x="121" y="76"/>
                      <a:pt x="104" y="106"/>
                      <a:pt x="75" y="114"/>
                    </a:cubicBezTo>
                    <a:cubicBezTo>
                      <a:pt x="46" y="121"/>
                      <a:pt x="16" y="104"/>
                      <a:pt x="8" y="75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4" name="Oval 192">
                <a:extLst>
                  <a:ext uri="{FF2B5EF4-FFF2-40B4-BE49-F238E27FC236}">
                    <a16:creationId xmlns:a16="http://schemas.microsoft.com/office/drawing/2014/main" id="{31A6DD5F-956A-4182-94EC-08FD052AC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88575" y="3322638"/>
                <a:ext cx="204787" cy="203200"/>
              </a:xfrm>
              <a:prstGeom prst="ellipse">
                <a:avLst/>
              </a:prstGeom>
              <a:solidFill>
                <a:srgbClr val="373D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5" name="Freeform 207">
                <a:extLst>
                  <a:ext uri="{FF2B5EF4-FFF2-40B4-BE49-F238E27FC236}">
                    <a16:creationId xmlns:a16="http://schemas.microsoft.com/office/drawing/2014/main" id="{882B351D-81B2-4B49-95F9-560092742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4719638"/>
                <a:ext cx="65087" cy="63500"/>
              </a:xfrm>
              <a:custGeom>
                <a:avLst/>
                <a:gdLst>
                  <a:gd name="T0" fmla="*/ 15 w 125"/>
                  <a:gd name="T1" fmla="*/ 89 h 125"/>
                  <a:gd name="T2" fmla="*/ 35 w 125"/>
                  <a:gd name="T3" fmla="*/ 15 h 125"/>
                  <a:gd name="T4" fmla="*/ 110 w 125"/>
                  <a:gd name="T5" fmla="*/ 35 h 125"/>
                  <a:gd name="T6" fmla="*/ 90 w 125"/>
                  <a:gd name="T7" fmla="*/ 109 h 125"/>
                  <a:gd name="T8" fmla="*/ 15 w 125"/>
                  <a:gd name="T9" fmla="*/ 8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5" y="89"/>
                    </a:moveTo>
                    <a:cubicBezTo>
                      <a:pt x="0" y="63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4"/>
                      <a:pt x="90" y="109"/>
                    </a:cubicBezTo>
                    <a:cubicBezTo>
                      <a:pt x="64" y="125"/>
                      <a:pt x="30" y="116"/>
                      <a:pt x="15" y="89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6" name="Freeform 208">
                <a:extLst>
                  <a:ext uri="{FF2B5EF4-FFF2-40B4-BE49-F238E27FC236}">
                    <a16:creationId xmlns:a16="http://schemas.microsoft.com/office/drawing/2014/main" id="{41E082A4-2BA8-4353-8609-C2AD7743F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4476750"/>
                <a:ext cx="61912" cy="61913"/>
              </a:xfrm>
              <a:custGeom>
                <a:avLst/>
                <a:gdLst>
                  <a:gd name="T0" fmla="*/ 21 w 119"/>
                  <a:gd name="T1" fmla="*/ 99 h 120"/>
                  <a:gd name="T2" fmla="*/ 21 w 119"/>
                  <a:gd name="T3" fmla="*/ 22 h 120"/>
                  <a:gd name="T4" fmla="*/ 98 w 119"/>
                  <a:gd name="T5" fmla="*/ 22 h 120"/>
                  <a:gd name="T6" fmla="*/ 98 w 119"/>
                  <a:gd name="T7" fmla="*/ 99 h 120"/>
                  <a:gd name="T8" fmla="*/ 21 w 119"/>
                  <a:gd name="T9" fmla="*/ 9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21" y="99"/>
                    </a:moveTo>
                    <a:cubicBezTo>
                      <a:pt x="0" y="78"/>
                      <a:pt x="0" y="43"/>
                      <a:pt x="21" y="22"/>
                    </a:cubicBezTo>
                    <a:cubicBezTo>
                      <a:pt x="42" y="0"/>
                      <a:pt x="77" y="0"/>
                      <a:pt x="98" y="22"/>
                    </a:cubicBezTo>
                    <a:cubicBezTo>
                      <a:pt x="119" y="43"/>
                      <a:pt x="119" y="78"/>
                      <a:pt x="98" y="99"/>
                    </a:cubicBezTo>
                    <a:cubicBezTo>
                      <a:pt x="77" y="120"/>
                      <a:pt x="42" y="120"/>
                      <a:pt x="21" y="99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7" name="Freeform 209">
                <a:extLst>
                  <a:ext uri="{FF2B5EF4-FFF2-40B4-BE49-F238E27FC236}">
                    <a16:creationId xmlns:a16="http://schemas.microsoft.com/office/drawing/2014/main" id="{951F2BD3-5710-465E-8775-1C536FD6C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4159250"/>
                <a:ext cx="63500" cy="63500"/>
              </a:xfrm>
              <a:custGeom>
                <a:avLst/>
                <a:gdLst>
                  <a:gd name="T0" fmla="*/ 35 w 125"/>
                  <a:gd name="T1" fmla="*/ 110 h 125"/>
                  <a:gd name="T2" fmla="*/ 15 w 125"/>
                  <a:gd name="T3" fmla="*/ 35 h 125"/>
                  <a:gd name="T4" fmla="*/ 90 w 125"/>
                  <a:gd name="T5" fmla="*/ 15 h 125"/>
                  <a:gd name="T6" fmla="*/ 110 w 125"/>
                  <a:gd name="T7" fmla="*/ 90 h 125"/>
                  <a:gd name="T8" fmla="*/ 35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35" y="110"/>
                    </a:moveTo>
                    <a:cubicBezTo>
                      <a:pt x="9" y="94"/>
                      <a:pt x="0" y="61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0"/>
                      <a:pt x="125" y="63"/>
                      <a:pt x="110" y="90"/>
                    </a:cubicBezTo>
                    <a:cubicBezTo>
                      <a:pt x="95" y="116"/>
                      <a:pt x="61" y="125"/>
                      <a:pt x="35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8" name="Freeform 210">
                <a:extLst>
                  <a:ext uri="{FF2B5EF4-FFF2-40B4-BE49-F238E27FC236}">
                    <a16:creationId xmlns:a16="http://schemas.microsoft.com/office/drawing/2014/main" id="{0170DD12-EA9F-43C7-88D2-EA59169CB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3789363"/>
                <a:ext cx="61912" cy="61913"/>
              </a:xfrm>
              <a:custGeom>
                <a:avLst/>
                <a:gdLst>
                  <a:gd name="T0" fmla="*/ 47 w 122"/>
                  <a:gd name="T1" fmla="*/ 113 h 121"/>
                  <a:gd name="T2" fmla="*/ 8 w 122"/>
                  <a:gd name="T3" fmla="*/ 46 h 121"/>
                  <a:gd name="T4" fmla="*/ 75 w 122"/>
                  <a:gd name="T5" fmla="*/ 8 h 121"/>
                  <a:gd name="T6" fmla="*/ 114 w 122"/>
                  <a:gd name="T7" fmla="*/ 75 h 121"/>
                  <a:gd name="T8" fmla="*/ 47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47" y="113"/>
                    </a:moveTo>
                    <a:cubicBezTo>
                      <a:pt x="18" y="105"/>
                      <a:pt x="0" y="75"/>
                      <a:pt x="8" y="46"/>
                    </a:cubicBezTo>
                    <a:cubicBezTo>
                      <a:pt x="16" y="17"/>
                      <a:pt x="46" y="0"/>
                      <a:pt x="75" y="8"/>
                    </a:cubicBezTo>
                    <a:cubicBezTo>
                      <a:pt x="104" y="16"/>
                      <a:pt x="122" y="45"/>
                      <a:pt x="114" y="75"/>
                    </a:cubicBezTo>
                    <a:cubicBezTo>
                      <a:pt x="106" y="104"/>
                      <a:pt x="76" y="121"/>
                      <a:pt x="47" y="113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39" name="Freeform 211">
                <a:extLst>
                  <a:ext uri="{FF2B5EF4-FFF2-40B4-BE49-F238E27FC236}">
                    <a16:creationId xmlns:a16="http://schemas.microsoft.com/office/drawing/2014/main" id="{7758C1B8-036D-47D4-A046-E291D138A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7625" y="2995613"/>
                <a:ext cx="61912" cy="61913"/>
              </a:xfrm>
              <a:custGeom>
                <a:avLst/>
                <a:gdLst>
                  <a:gd name="T0" fmla="*/ 75 w 122"/>
                  <a:gd name="T1" fmla="*/ 113 h 121"/>
                  <a:gd name="T2" fmla="*/ 8 w 122"/>
                  <a:gd name="T3" fmla="*/ 75 h 121"/>
                  <a:gd name="T4" fmla="*/ 47 w 122"/>
                  <a:gd name="T5" fmla="*/ 8 h 121"/>
                  <a:gd name="T6" fmla="*/ 114 w 122"/>
                  <a:gd name="T7" fmla="*/ 46 h 121"/>
                  <a:gd name="T8" fmla="*/ 75 w 122"/>
                  <a:gd name="T9" fmla="*/ 11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21">
                    <a:moveTo>
                      <a:pt x="75" y="113"/>
                    </a:moveTo>
                    <a:cubicBezTo>
                      <a:pt x="46" y="121"/>
                      <a:pt x="16" y="104"/>
                      <a:pt x="8" y="75"/>
                    </a:cubicBezTo>
                    <a:cubicBezTo>
                      <a:pt x="0" y="45"/>
                      <a:pt x="18" y="15"/>
                      <a:pt x="47" y="8"/>
                    </a:cubicBezTo>
                    <a:cubicBezTo>
                      <a:pt x="76" y="0"/>
                      <a:pt x="106" y="17"/>
                      <a:pt x="114" y="46"/>
                    </a:cubicBezTo>
                    <a:cubicBezTo>
                      <a:pt x="122" y="75"/>
                      <a:pt x="104" y="105"/>
                      <a:pt x="75" y="113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40" name="Freeform 212">
                <a:extLst>
                  <a:ext uri="{FF2B5EF4-FFF2-40B4-BE49-F238E27FC236}">
                    <a16:creationId xmlns:a16="http://schemas.microsoft.com/office/drawing/2014/main" id="{B21137FF-03AF-4ABA-8C33-65AEAE759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3638" y="2625725"/>
                <a:ext cx="63500" cy="63500"/>
              </a:xfrm>
              <a:custGeom>
                <a:avLst/>
                <a:gdLst>
                  <a:gd name="T0" fmla="*/ 90 w 125"/>
                  <a:gd name="T1" fmla="*/ 110 h 125"/>
                  <a:gd name="T2" fmla="*/ 15 w 125"/>
                  <a:gd name="T3" fmla="*/ 90 h 125"/>
                  <a:gd name="T4" fmla="*/ 35 w 125"/>
                  <a:gd name="T5" fmla="*/ 15 h 125"/>
                  <a:gd name="T6" fmla="*/ 110 w 125"/>
                  <a:gd name="T7" fmla="*/ 35 h 125"/>
                  <a:gd name="T8" fmla="*/ 90 w 125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90" y="110"/>
                    </a:moveTo>
                    <a:cubicBezTo>
                      <a:pt x="64" y="125"/>
                      <a:pt x="30" y="116"/>
                      <a:pt x="15" y="90"/>
                    </a:cubicBezTo>
                    <a:cubicBezTo>
                      <a:pt x="0" y="64"/>
                      <a:pt x="9" y="30"/>
                      <a:pt x="35" y="15"/>
                    </a:cubicBezTo>
                    <a:cubicBezTo>
                      <a:pt x="61" y="0"/>
                      <a:pt x="95" y="9"/>
                      <a:pt x="110" y="35"/>
                    </a:cubicBezTo>
                    <a:cubicBezTo>
                      <a:pt x="125" y="61"/>
                      <a:pt x="116" y="95"/>
                      <a:pt x="90" y="110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41" name="Freeform 213">
                <a:extLst>
                  <a:ext uri="{FF2B5EF4-FFF2-40B4-BE49-F238E27FC236}">
                    <a16:creationId xmlns:a16="http://schemas.microsoft.com/office/drawing/2014/main" id="{15615ACD-FD7E-4028-A2E1-FB42DEFB9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0750" y="2309813"/>
                <a:ext cx="61912" cy="60325"/>
              </a:xfrm>
              <a:custGeom>
                <a:avLst/>
                <a:gdLst>
                  <a:gd name="T0" fmla="*/ 98 w 119"/>
                  <a:gd name="T1" fmla="*/ 98 h 120"/>
                  <a:gd name="T2" fmla="*/ 21 w 119"/>
                  <a:gd name="T3" fmla="*/ 98 h 120"/>
                  <a:gd name="T4" fmla="*/ 21 w 119"/>
                  <a:gd name="T5" fmla="*/ 21 h 120"/>
                  <a:gd name="T6" fmla="*/ 98 w 119"/>
                  <a:gd name="T7" fmla="*/ 21 h 120"/>
                  <a:gd name="T8" fmla="*/ 98 w 119"/>
                  <a:gd name="T9" fmla="*/ 9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20">
                    <a:moveTo>
                      <a:pt x="98" y="98"/>
                    </a:moveTo>
                    <a:cubicBezTo>
                      <a:pt x="77" y="120"/>
                      <a:pt x="42" y="120"/>
                      <a:pt x="21" y="98"/>
                    </a:cubicBezTo>
                    <a:cubicBezTo>
                      <a:pt x="0" y="77"/>
                      <a:pt x="0" y="42"/>
                      <a:pt x="21" y="21"/>
                    </a:cubicBezTo>
                    <a:cubicBezTo>
                      <a:pt x="42" y="0"/>
                      <a:pt x="77" y="0"/>
                      <a:pt x="98" y="21"/>
                    </a:cubicBezTo>
                    <a:cubicBezTo>
                      <a:pt x="119" y="42"/>
                      <a:pt x="119" y="77"/>
                      <a:pt x="98" y="98"/>
                    </a:cubicBezTo>
                    <a:close/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  <p:sp>
            <p:nvSpPr>
              <p:cNvPr id="142" name="Freeform 214">
                <a:extLst>
                  <a:ext uri="{FF2B5EF4-FFF2-40B4-BE49-F238E27FC236}">
                    <a16:creationId xmlns:a16="http://schemas.microsoft.com/office/drawing/2014/main" id="{DB9C05D7-77EA-4BF5-8FEE-7757FF1D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1663" y="2063750"/>
                <a:ext cx="65087" cy="65088"/>
              </a:xfrm>
              <a:custGeom>
                <a:avLst/>
                <a:gdLst>
                  <a:gd name="T0" fmla="*/ 110 w 125"/>
                  <a:gd name="T1" fmla="*/ 90 h 125"/>
                  <a:gd name="T2" fmla="*/ 35 w 125"/>
                  <a:gd name="T3" fmla="*/ 110 h 125"/>
                  <a:gd name="T4" fmla="*/ 15 w 125"/>
                  <a:gd name="T5" fmla="*/ 35 h 125"/>
                  <a:gd name="T6" fmla="*/ 90 w 125"/>
                  <a:gd name="T7" fmla="*/ 15 h 125"/>
                  <a:gd name="T8" fmla="*/ 110 w 125"/>
                  <a:gd name="T9" fmla="*/ 9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5">
                    <a:moveTo>
                      <a:pt x="110" y="90"/>
                    </a:moveTo>
                    <a:cubicBezTo>
                      <a:pt x="95" y="116"/>
                      <a:pt x="61" y="125"/>
                      <a:pt x="35" y="110"/>
                    </a:cubicBezTo>
                    <a:cubicBezTo>
                      <a:pt x="9" y="95"/>
                      <a:pt x="0" y="62"/>
                      <a:pt x="15" y="35"/>
                    </a:cubicBezTo>
                    <a:cubicBezTo>
                      <a:pt x="30" y="9"/>
                      <a:pt x="64" y="0"/>
                      <a:pt x="90" y="15"/>
                    </a:cubicBezTo>
                    <a:cubicBezTo>
                      <a:pt x="116" y="31"/>
                      <a:pt x="125" y="64"/>
                      <a:pt x="110" y="90"/>
                    </a:cubicBezTo>
                  </a:path>
                </a:pathLst>
              </a:custGeom>
              <a:solidFill>
                <a:srgbClr val="2D3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aseline="-25000"/>
              </a:p>
            </p:txBody>
          </p:sp>
        </p:grpSp>
      </p:grpSp>
      <p:sp>
        <p:nvSpPr>
          <p:cNvPr id="143" name="Freeform 194">
            <a:extLst>
              <a:ext uri="{FF2B5EF4-FFF2-40B4-BE49-F238E27FC236}">
                <a16:creationId xmlns:a16="http://schemas.microsoft.com/office/drawing/2014/main" id="{A80E6175-DDC1-4C77-A7B3-635DAD535997}"/>
              </a:ext>
            </a:extLst>
          </p:cNvPr>
          <p:cNvSpPr>
            <a:spLocks/>
          </p:cNvSpPr>
          <p:nvPr/>
        </p:nvSpPr>
        <p:spPr bwMode="auto">
          <a:xfrm rot="7542802">
            <a:off x="8678748" y="5583101"/>
            <a:ext cx="465174" cy="340260"/>
          </a:xfrm>
          <a:custGeom>
            <a:avLst/>
            <a:gdLst>
              <a:gd name="T0" fmla="*/ 2073 w 2213"/>
              <a:gd name="T1" fmla="*/ 434 h 1620"/>
              <a:gd name="T2" fmla="*/ 2074 w 2213"/>
              <a:gd name="T3" fmla="*/ 434 h 1620"/>
              <a:gd name="T4" fmla="*/ 2074 w 2213"/>
              <a:gd name="T5" fmla="*/ 434 h 1620"/>
              <a:gd name="T6" fmla="*/ 2081 w 2213"/>
              <a:gd name="T7" fmla="*/ 430 h 1620"/>
              <a:gd name="T8" fmla="*/ 2080 w 2213"/>
              <a:gd name="T9" fmla="*/ 430 h 1620"/>
              <a:gd name="T10" fmla="*/ 2154 w 2213"/>
              <a:gd name="T11" fmla="*/ 138 h 1620"/>
              <a:gd name="T12" fmla="*/ 1865 w 2213"/>
              <a:gd name="T13" fmla="*/ 54 h 1620"/>
              <a:gd name="T14" fmla="*/ 1865 w 2213"/>
              <a:gd name="T15" fmla="*/ 53 h 1620"/>
              <a:gd name="T16" fmla="*/ 1862 w 2213"/>
              <a:gd name="T17" fmla="*/ 55 h 1620"/>
              <a:gd name="T18" fmla="*/ 1862 w 2213"/>
              <a:gd name="T19" fmla="*/ 55 h 1620"/>
              <a:gd name="T20" fmla="*/ 1796 w 2213"/>
              <a:gd name="T21" fmla="*/ 111 h 1620"/>
              <a:gd name="T22" fmla="*/ 1796 w 2213"/>
              <a:gd name="T23" fmla="*/ 111 h 1620"/>
              <a:gd name="T24" fmla="*/ 0 w 2213"/>
              <a:gd name="T25" fmla="*/ 1620 h 1620"/>
              <a:gd name="T26" fmla="*/ 2073 w 2213"/>
              <a:gd name="T27" fmla="*/ 434 h 1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13" h="1620">
                <a:moveTo>
                  <a:pt x="2073" y="434"/>
                </a:moveTo>
                <a:lnTo>
                  <a:pt x="2074" y="434"/>
                </a:lnTo>
                <a:lnTo>
                  <a:pt x="2074" y="434"/>
                </a:lnTo>
                <a:lnTo>
                  <a:pt x="2081" y="430"/>
                </a:lnTo>
                <a:lnTo>
                  <a:pt x="2080" y="430"/>
                </a:lnTo>
                <a:cubicBezTo>
                  <a:pt x="2179" y="369"/>
                  <a:pt x="2213" y="240"/>
                  <a:pt x="2154" y="138"/>
                </a:cubicBezTo>
                <a:cubicBezTo>
                  <a:pt x="2096" y="36"/>
                  <a:pt x="1968" y="0"/>
                  <a:pt x="1865" y="54"/>
                </a:cubicBezTo>
                <a:lnTo>
                  <a:pt x="1865" y="53"/>
                </a:lnTo>
                <a:lnTo>
                  <a:pt x="1862" y="55"/>
                </a:lnTo>
                <a:lnTo>
                  <a:pt x="1862" y="55"/>
                </a:lnTo>
                <a:lnTo>
                  <a:pt x="1796" y="111"/>
                </a:lnTo>
                <a:lnTo>
                  <a:pt x="1796" y="111"/>
                </a:lnTo>
                <a:lnTo>
                  <a:pt x="0" y="1620"/>
                </a:lnTo>
                <a:lnTo>
                  <a:pt x="2073" y="434"/>
                </a:lnTo>
              </a:path>
            </a:pathLst>
          </a:custGeom>
          <a:solidFill>
            <a:srgbClr val="4149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193">
            <a:extLst>
              <a:ext uri="{FF2B5EF4-FFF2-40B4-BE49-F238E27FC236}">
                <a16:creationId xmlns:a16="http://schemas.microsoft.com/office/drawing/2014/main" id="{83CE3341-25AA-4BD4-99EA-F9ABD190175B}"/>
              </a:ext>
            </a:extLst>
          </p:cNvPr>
          <p:cNvSpPr>
            <a:spLocks/>
          </p:cNvSpPr>
          <p:nvPr/>
        </p:nvSpPr>
        <p:spPr bwMode="auto">
          <a:xfrm rot="10082736">
            <a:off x="8596752" y="5972083"/>
            <a:ext cx="325944" cy="81974"/>
          </a:xfrm>
          <a:custGeom>
            <a:avLst/>
            <a:gdLst>
              <a:gd name="T0" fmla="*/ 177 w 1549"/>
              <a:gd name="T1" fmla="*/ 17 h 391"/>
              <a:gd name="T2" fmla="*/ 177 w 1549"/>
              <a:gd name="T3" fmla="*/ 17 h 391"/>
              <a:gd name="T4" fmla="*/ 177 w 1549"/>
              <a:gd name="T5" fmla="*/ 17 h 391"/>
              <a:gd name="T6" fmla="*/ 172 w 1549"/>
              <a:gd name="T7" fmla="*/ 16 h 391"/>
              <a:gd name="T8" fmla="*/ 172 w 1549"/>
              <a:gd name="T9" fmla="*/ 16 h 391"/>
              <a:gd name="T10" fmla="*/ 18 w 1549"/>
              <a:gd name="T11" fmla="*/ 108 h 391"/>
              <a:gd name="T12" fmla="*/ 105 w 1549"/>
              <a:gd name="T13" fmla="*/ 265 h 391"/>
              <a:gd name="T14" fmla="*/ 104 w 1549"/>
              <a:gd name="T15" fmla="*/ 265 h 391"/>
              <a:gd name="T16" fmla="*/ 106 w 1549"/>
              <a:gd name="T17" fmla="*/ 265 h 391"/>
              <a:gd name="T18" fmla="*/ 107 w 1549"/>
              <a:gd name="T19" fmla="*/ 265 h 391"/>
              <a:gd name="T20" fmla="*/ 157 w 1549"/>
              <a:gd name="T21" fmla="*/ 270 h 391"/>
              <a:gd name="T22" fmla="*/ 158 w 1549"/>
              <a:gd name="T23" fmla="*/ 270 h 391"/>
              <a:gd name="T24" fmla="*/ 1549 w 1549"/>
              <a:gd name="T25" fmla="*/ 391 h 391"/>
              <a:gd name="T26" fmla="*/ 177 w 1549"/>
              <a:gd name="T27" fmla="*/ 17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9" h="391">
                <a:moveTo>
                  <a:pt x="177" y="17"/>
                </a:moveTo>
                <a:lnTo>
                  <a:pt x="177" y="17"/>
                </a:lnTo>
                <a:lnTo>
                  <a:pt x="177" y="17"/>
                </a:lnTo>
                <a:lnTo>
                  <a:pt x="172" y="16"/>
                </a:lnTo>
                <a:lnTo>
                  <a:pt x="172" y="16"/>
                </a:lnTo>
                <a:cubicBezTo>
                  <a:pt x="105" y="0"/>
                  <a:pt x="37" y="40"/>
                  <a:pt x="18" y="108"/>
                </a:cubicBezTo>
                <a:cubicBezTo>
                  <a:pt x="0" y="175"/>
                  <a:pt x="38" y="244"/>
                  <a:pt x="105" y="265"/>
                </a:cubicBezTo>
                <a:lnTo>
                  <a:pt x="104" y="265"/>
                </a:lnTo>
                <a:lnTo>
                  <a:pt x="106" y="265"/>
                </a:lnTo>
                <a:lnTo>
                  <a:pt x="107" y="265"/>
                </a:lnTo>
                <a:lnTo>
                  <a:pt x="157" y="270"/>
                </a:lnTo>
                <a:lnTo>
                  <a:pt x="158" y="270"/>
                </a:lnTo>
                <a:lnTo>
                  <a:pt x="1549" y="391"/>
                </a:lnTo>
                <a:lnTo>
                  <a:pt x="177" y="17"/>
                </a:lnTo>
              </a:path>
            </a:pathLst>
          </a:custGeom>
          <a:solidFill>
            <a:srgbClr val="2D3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ZoneTexte 144"/>
          <p:cNvSpPr txBox="1"/>
          <p:nvPr/>
        </p:nvSpPr>
        <p:spPr>
          <a:xfrm>
            <a:off x="8655389" y="5969128"/>
            <a:ext cx="57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  <a:r>
              <a:rPr lang="fr-FR" dirty="0" smtClean="0"/>
              <a:t>h+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807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20" y="1412776"/>
            <a:ext cx="4114799" cy="3284785"/>
          </a:xfrm>
        </p:spPr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5000" dirty="0" err="1" smtClean="0"/>
              <a:t>Nouvelles</a:t>
            </a:r>
            <a:r>
              <a:rPr lang="en-US" sz="5000" dirty="0" smtClean="0"/>
              <a:t> </a:t>
            </a:r>
            <a:r>
              <a:rPr lang="en-US" sz="5000" dirty="0" err="1" smtClean="0"/>
              <a:t>données</a:t>
            </a:r>
            <a:endParaRPr lang="en-US" sz="5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7785" y="4776862"/>
            <a:ext cx="4114799" cy="1500187"/>
          </a:xfrm>
        </p:spPr>
        <p:txBody>
          <a:bodyPr/>
          <a:lstStyle/>
          <a:p>
            <a:r>
              <a:rPr lang="en-US" dirty="0" err="1" smtClean="0"/>
              <a:t>Requête</a:t>
            </a:r>
            <a:r>
              <a:rPr lang="en-US" dirty="0" smtClean="0"/>
              <a:t> twitter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r="276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378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048D6-EEA7-4444-89E2-17D20D7F9BB2}"/>
              </a:ext>
            </a:extLst>
          </p:cNvPr>
          <p:cNvSpPr>
            <a:spLocks/>
          </p:cNvSpPr>
          <p:nvPr/>
        </p:nvSpPr>
        <p:spPr bwMode="auto">
          <a:xfrm>
            <a:off x="7342901" y="3747504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spc="50" dirty="0" err="1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Français</a:t>
            </a:r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/>
          <p:nvPr/>
        </p:nvSpPr>
        <p:spPr>
          <a:xfrm>
            <a:off x="7342901" y="5352797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rgbClr val="E4625C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 langue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D8F968-70A4-4950-9EE5-995734D90311}"/>
              </a:ext>
            </a:extLst>
          </p:cNvPr>
          <p:cNvSpPr>
            <a:spLocks/>
          </p:cNvSpPr>
          <p:nvPr/>
        </p:nvSpPr>
        <p:spPr bwMode="auto">
          <a:xfrm>
            <a:off x="8790880" y="1569012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Du 5 </a:t>
            </a:r>
            <a:r>
              <a:rPr lang="en-US" b="1" spc="50" dirty="0" err="1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décembre</a:t>
            </a:r>
            <a: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2019</a:t>
            </a:r>
            <a:b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au 30 </a:t>
            </a:r>
            <a:r>
              <a:rPr lang="en-US" b="1" spc="50" dirty="0" err="1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décembre</a:t>
            </a:r>
            <a: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2019</a:t>
            </a:r>
          </a:p>
          <a:p>
            <a:pPr algn="ctr"/>
            <a:endParaRPr lang="en-US" sz="200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sz="200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FAFB51-FEB5-4F3F-89D2-42B90E4EF0A5}"/>
              </a:ext>
            </a:extLst>
          </p:cNvPr>
          <p:cNvSpPr/>
          <p:nvPr/>
        </p:nvSpPr>
        <p:spPr>
          <a:xfrm>
            <a:off x="8790880" y="3174305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 dates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6" y="-171400"/>
            <a:ext cx="12179114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Requête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/>
                </a:solidFill>
              </a:rPr>
              <a:t>API Twitter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3351" y="6166443"/>
            <a:ext cx="3106402" cy="413466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8528" y="6356350"/>
            <a:ext cx="505272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15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0C5BB8-5F8F-4318-898D-7519350E7FD4}"/>
              </a:ext>
            </a:extLst>
          </p:cNvPr>
          <p:cNvSpPr>
            <a:spLocks/>
          </p:cNvSpPr>
          <p:nvPr/>
        </p:nvSpPr>
        <p:spPr bwMode="auto">
          <a:xfrm>
            <a:off x="337064" y="908720"/>
            <a:ext cx="5085928" cy="5691172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51" y="2885924"/>
            <a:ext cx="4120278" cy="795760"/>
          </a:xfrm>
          <a:prstGeom prst="rect">
            <a:avLst/>
          </a:prstGeom>
          <a:ln w="57150">
            <a:solidFill>
              <a:srgbClr val="D0343C"/>
            </a:solidFill>
          </a:ln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5896115" y="157037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#</a:t>
            </a:r>
            <a:r>
              <a:rPr lang="en-US" b="1" spc="50" dirty="0" err="1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réformedesretraites</a:t>
            </a:r>
            <a:endParaRPr lang="en-US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/>
          <p:nvPr/>
        </p:nvSpPr>
        <p:spPr>
          <a:xfrm>
            <a:off x="5897308" y="3174754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rgbClr val="71C9F8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 hashtag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518" y="1217414"/>
            <a:ext cx="1102346" cy="101415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31340" y="2201119"/>
            <a:ext cx="370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Twitter restreint la récupération de tweet à 7 jours d’historique</a:t>
            </a:r>
            <a:endParaRPr lang="fr-FR" dirty="0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>
            <a:spLocks/>
          </p:cNvSpPr>
          <p:nvPr/>
        </p:nvSpPr>
        <p:spPr>
          <a:xfrm>
            <a:off x="337064" y="4321999"/>
            <a:ext cx="5085928" cy="1749194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52358" y="3846792"/>
            <a:ext cx="370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Heureusement il y a GOT3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6298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32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 err="1" smtClean="0"/>
              <a:t>Résultat</a:t>
            </a:r>
            <a:r>
              <a:rPr lang="en-US" dirty="0" smtClean="0"/>
              <a:t> et classification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0176" y="1685660"/>
            <a:ext cx="4248472" cy="429026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32 584 tweets  + dates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err="1" smtClean="0"/>
              <a:t>Nettoyage</a:t>
            </a:r>
            <a:r>
              <a:rPr lang="en-US" sz="3200" dirty="0" smtClean="0"/>
              <a:t> et preparation pour le </a:t>
            </a:r>
            <a:r>
              <a:rPr lang="en-US" sz="3200" dirty="0" err="1" smtClean="0"/>
              <a:t>classifieur</a:t>
            </a:r>
            <a:endParaRPr lang="en-US" sz="32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000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Application du </a:t>
            </a:r>
            <a:r>
              <a:rPr lang="en-US" sz="3200" dirty="0" err="1" smtClean="0"/>
              <a:t>classifieur</a:t>
            </a:r>
            <a:r>
              <a:rPr lang="en-US" sz="3200" dirty="0" smtClean="0"/>
              <a:t> (regression </a:t>
            </a:r>
            <a:r>
              <a:rPr lang="en-US" sz="3200" dirty="0" err="1" smtClean="0"/>
              <a:t>logistique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r="19913"/>
          <a:stretch/>
        </p:blipFill>
        <p:spPr>
          <a:xfrm>
            <a:off x="263352" y="1514995"/>
            <a:ext cx="7065944" cy="45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2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17</a:t>
            </a:fld>
            <a:endParaRPr lang="en-US"/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b="2755"/>
          <a:stretch>
            <a:fillRect/>
          </a:stretch>
        </p:blipFill>
        <p:spPr/>
      </p:pic>
      <p:sp>
        <p:nvSpPr>
          <p:cNvPr id="21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1884677"/>
            <a:ext cx="4114799" cy="2852737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5</a:t>
            </a:r>
            <a:br>
              <a:rPr lang="en-US" sz="5400" dirty="0" smtClean="0"/>
            </a:br>
            <a:r>
              <a:rPr lang="en-US" sz="5300" dirty="0" smtClean="0"/>
              <a:t/>
            </a:r>
            <a:br>
              <a:rPr lang="en-US" sz="5300" dirty="0" smtClean="0"/>
            </a:br>
            <a:r>
              <a:rPr lang="en-US" sz="5600" dirty="0" err="1" smtClean="0"/>
              <a:t>Analyse</a:t>
            </a:r>
            <a:r>
              <a:rPr lang="en-US" sz="5600" dirty="0" smtClean="0"/>
              <a:t> de </a:t>
            </a:r>
            <a:r>
              <a:rPr lang="en-US" sz="5600" dirty="0" err="1" smtClean="0"/>
              <a:t>l’opinion</a:t>
            </a:r>
            <a:endParaRPr lang="en-US" sz="560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630" y="4872187"/>
            <a:ext cx="4114799" cy="1500187"/>
          </a:xfrm>
        </p:spPr>
        <p:txBody>
          <a:bodyPr/>
          <a:lstStyle/>
          <a:p>
            <a:r>
              <a:rPr lang="en-US" dirty="0" smtClean="0"/>
              <a:t>À </a:t>
            </a:r>
            <a:r>
              <a:rPr lang="en-US" dirty="0" err="1" smtClean="0"/>
              <a:t>votre</a:t>
            </a:r>
            <a:r>
              <a:rPr lang="en-US" dirty="0" smtClean="0"/>
              <a:t> </a:t>
            </a:r>
            <a:r>
              <a:rPr lang="en-US" dirty="0" err="1" smtClean="0"/>
              <a:t>avis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18" y="2924945"/>
            <a:ext cx="3698654" cy="18002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Plutôt</a:t>
            </a:r>
            <a:r>
              <a:rPr lang="en-US" dirty="0" smtClean="0"/>
              <a:t> </a:t>
            </a:r>
            <a:r>
              <a:rPr lang="en-US" dirty="0" err="1" smtClean="0"/>
              <a:t>négative</a:t>
            </a:r>
            <a:r>
              <a:rPr lang="en-US" dirty="0" smtClean="0"/>
              <a:t> !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18</a:t>
            </a:fld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6312024" y="980728"/>
            <a:ext cx="864096" cy="4320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aseline="-25000" dirty="0"/>
          </a:p>
        </p:txBody>
      </p:sp>
      <p:pic>
        <p:nvPicPr>
          <p:cNvPr id="14" name="Espace réservé pour une image  1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" b="1523"/>
          <a:stretch>
            <a:fillRect/>
          </a:stretch>
        </p:blipFill>
        <p:spPr/>
      </p:pic>
      <p:sp>
        <p:nvSpPr>
          <p:cNvPr id="18" name="ZoneTexte 17"/>
          <p:cNvSpPr txBox="1"/>
          <p:nvPr/>
        </p:nvSpPr>
        <p:spPr>
          <a:xfrm>
            <a:off x="1182256" y="4797152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…mais pas tant que ça !</a:t>
            </a:r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44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66D-05D2-44E6-9B84-207177B1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845D-6A25-4858-954E-3C9C4BD4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19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548680"/>
            <a:ext cx="10226352" cy="5715823"/>
          </a:xfrm>
          <a:prstGeom prst="rect">
            <a:avLst/>
          </a:prstGeom>
        </p:spPr>
      </p:pic>
      <p:cxnSp>
        <p:nvCxnSpPr>
          <p:cNvPr id="13" name="Connecteur droit avec flèche 12"/>
          <p:cNvCxnSpPr/>
          <p:nvPr/>
        </p:nvCxnSpPr>
        <p:spPr>
          <a:xfrm flipH="1">
            <a:off x="3351278" y="2916346"/>
            <a:ext cx="474846" cy="597518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6023992" y="1084045"/>
            <a:ext cx="504056" cy="328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3351277" y="2410675"/>
            <a:ext cx="949694" cy="1011342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err="1" smtClean="0"/>
              <a:t>Grève</a:t>
            </a:r>
            <a:r>
              <a:rPr lang="en-US" sz="1200" dirty="0" smtClean="0"/>
              <a:t> du </a:t>
            </a:r>
            <a:br>
              <a:rPr lang="en-US" sz="1200" dirty="0" smtClean="0"/>
            </a:br>
            <a:r>
              <a:rPr lang="en-US" sz="1200" dirty="0" smtClean="0"/>
              <a:t>10 </a:t>
            </a:r>
            <a:r>
              <a:rPr lang="en-US" sz="1200" dirty="0" err="1" smtClean="0"/>
              <a:t>décembre</a:t>
            </a:r>
            <a:endParaRPr lang="en-US" sz="1200" dirty="0"/>
          </a:p>
        </p:txBody>
      </p:sp>
      <p:sp>
        <p:nvSpPr>
          <p:cNvPr id="25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6312024" y="1273984"/>
            <a:ext cx="949694" cy="1011342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err="1" smtClean="0"/>
              <a:t>Grève</a:t>
            </a:r>
            <a:r>
              <a:rPr lang="en-US" sz="1200" dirty="0" smtClean="0"/>
              <a:t> du </a:t>
            </a:r>
            <a:br>
              <a:rPr lang="en-US" sz="1200" dirty="0" smtClean="0"/>
            </a:br>
            <a:r>
              <a:rPr lang="en-US" sz="1200" dirty="0" smtClean="0"/>
              <a:t>17 </a:t>
            </a:r>
            <a:r>
              <a:rPr lang="en-US" sz="1200" dirty="0" err="1" smtClean="0"/>
              <a:t>décembre</a:t>
            </a:r>
            <a:endParaRPr lang="en-US" sz="1200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8610600" y="4047379"/>
            <a:ext cx="401724" cy="1769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8811462" y="3140968"/>
            <a:ext cx="1028954" cy="107831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err="1" smtClean="0"/>
              <a:t>Vacances</a:t>
            </a:r>
            <a:r>
              <a:rPr lang="en-US" sz="1200" dirty="0" smtClean="0"/>
              <a:t> de </a:t>
            </a:r>
            <a:br>
              <a:rPr lang="en-US" sz="1200" dirty="0" smtClean="0"/>
            </a:br>
            <a:r>
              <a:rPr lang="en-US" sz="1200" dirty="0" smtClean="0"/>
              <a:t>Noël : TGV</a:t>
            </a:r>
            <a:endParaRPr lang="en-US" sz="1200" dirty="0"/>
          </a:p>
        </p:txBody>
      </p:sp>
      <p:cxnSp>
        <p:nvCxnSpPr>
          <p:cNvPr id="35" name="Connecteur droit avec flèche 34"/>
          <p:cNvCxnSpPr/>
          <p:nvPr/>
        </p:nvCxnSpPr>
        <p:spPr>
          <a:xfrm flipH="1">
            <a:off x="1507063" y="3286599"/>
            <a:ext cx="474846" cy="597518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1507062" y="2916346"/>
            <a:ext cx="844522" cy="8759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/>
              <a:t>Début de la </a:t>
            </a:r>
            <a:r>
              <a:rPr lang="en-US" sz="1200" dirty="0" err="1" smtClean="0"/>
              <a:t>grève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869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CD35940-9A65-430A-B252-2AA11B6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8793FD4-AB63-44F6-A614-0B1CC3F7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3C6B06-D896-4961-BD50-7C37309A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04995-E660-48D5-8798-BD60B286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548680"/>
            <a:ext cx="9505181" cy="4844300"/>
          </a:xfrm>
        </p:spPr>
        <p:txBody>
          <a:bodyPr>
            <a:normAutofit/>
          </a:bodyPr>
          <a:lstStyle/>
          <a:p>
            <a:r>
              <a:rPr lang="fr-FR" dirty="0"/>
              <a:t>Il faut 20 ans pour </a:t>
            </a:r>
            <a:r>
              <a:rPr lang="en-US" b="1" cap="all" dirty="0">
                <a:solidFill>
                  <a:schemeClr val="accent1"/>
                </a:solidFill>
              </a:rPr>
              <a:t>construire</a:t>
            </a:r>
            <a:r>
              <a:rPr lang="fr-FR" dirty="0" smtClean="0"/>
              <a:t> </a:t>
            </a:r>
            <a:r>
              <a:rPr lang="fr-FR" dirty="0"/>
              <a:t>une réputation et cinq minutes pour la </a:t>
            </a:r>
            <a:r>
              <a:rPr lang="en-US" b="1" cap="all" dirty="0" smtClean="0">
                <a:solidFill>
                  <a:schemeClr val="accent1"/>
                </a:solidFill>
              </a:rPr>
              <a:t>Détruire.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1ABAC-6E3D-474D-9D3E-88C7BB93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</a:t>
            </a:r>
            <a:r>
              <a:rPr lang="en-US" dirty="0" smtClean="0"/>
              <a:t>Warren Buffet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6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66D-05D2-44E6-9B84-207177B1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845D-6A25-4858-954E-3C9C4BD4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91555" y="3108025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20</a:t>
            </a:fld>
            <a:endParaRPr lang="en-US"/>
          </a:p>
        </p:txBody>
      </p:sp>
      <p:sp>
        <p:nvSpPr>
          <p:cNvPr id="2" name="Nuage 1"/>
          <p:cNvSpPr/>
          <p:nvPr/>
        </p:nvSpPr>
        <p:spPr>
          <a:xfrm>
            <a:off x="6528048" y="639809"/>
            <a:ext cx="5472608" cy="3586171"/>
          </a:xfrm>
          <a:prstGeom prst="cloud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7823584" y="4384225"/>
            <a:ext cx="2881536" cy="1500187"/>
          </a:xfrm>
        </p:spPr>
        <p:txBody>
          <a:bodyPr/>
          <a:lstStyle/>
          <a:p>
            <a:r>
              <a:rPr lang="fr-FR" dirty="0" smtClean="0"/>
              <a:t>Nuage de mots des tweets négatifs</a:t>
            </a:r>
            <a:endParaRPr lang="fr-FR" dirty="0"/>
          </a:p>
        </p:txBody>
      </p:sp>
      <p:sp>
        <p:nvSpPr>
          <p:cNvPr id="8" name="Nuage 7"/>
          <p:cNvSpPr/>
          <p:nvPr/>
        </p:nvSpPr>
        <p:spPr>
          <a:xfrm>
            <a:off x="1199456" y="2591139"/>
            <a:ext cx="5472608" cy="3586171"/>
          </a:xfrm>
          <a:prstGeom prst="cloud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6"/>
          <p:cNvSpPr txBox="1">
            <a:spLocks/>
          </p:cNvSpPr>
          <p:nvPr/>
        </p:nvSpPr>
        <p:spPr>
          <a:xfrm>
            <a:off x="1775520" y="322702"/>
            <a:ext cx="2881536" cy="86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Top adjectifs dans </a:t>
            </a:r>
            <a:br>
              <a:rPr lang="fr-FR" dirty="0" smtClean="0"/>
            </a:br>
            <a:r>
              <a:rPr lang="fr-FR" dirty="0" smtClean="0"/>
              <a:t>les tweets positifs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9" y="404664"/>
            <a:ext cx="1596675" cy="3744415"/>
          </a:xfrm>
          <a:prstGeom prst="rect">
            <a:avLst/>
          </a:prstGeom>
        </p:spPr>
      </p:pic>
      <p:sp>
        <p:nvSpPr>
          <p:cNvPr id="11" name="Espace réservé du texte 6"/>
          <p:cNvSpPr txBox="1">
            <a:spLocks/>
          </p:cNvSpPr>
          <p:nvPr/>
        </p:nvSpPr>
        <p:spPr>
          <a:xfrm>
            <a:off x="2487960" y="1869353"/>
            <a:ext cx="2881536" cy="861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Nuage de mots des tweets positifs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5120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990" y="2002631"/>
            <a:ext cx="4114799" cy="2852737"/>
          </a:xfrm>
        </p:spPr>
        <p:txBody>
          <a:bodyPr/>
          <a:lstStyle/>
          <a:p>
            <a:r>
              <a:rPr lang="en-US" dirty="0" smtClean="0"/>
              <a:t>Pour </a:t>
            </a:r>
            <a:r>
              <a:rPr lang="en-US" dirty="0" err="1" smtClean="0"/>
              <a:t>aller</a:t>
            </a:r>
            <a:r>
              <a:rPr lang="en-US" dirty="0" smtClean="0"/>
              <a:t> plus loin…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21</a:t>
            </a:fld>
            <a:endParaRPr lang="en-US"/>
          </a:p>
        </p:txBody>
      </p:sp>
      <p:pic>
        <p:nvPicPr>
          <p:cNvPr id="7" name="Espace réservé pour une image 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6276"/>
          <a:stretch/>
        </p:blipFill>
        <p:spPr>
          <a:xfrm>
            <a:off x="826293" y="0"/>
            <a:ext cx="5112569" cy="6858000"/>
          </a:xfrm>
        </p:spPr>
      </p:pic>
    </p:spTree>
    <p:extLst>
      <p:ext uri="{BB962C8B-B14F-4D97-AF65-F5344CB8AC3E}">
        <p14:creationId xmlns:p14="http://schemas.microsoft.com/office/powerpoint/2010/main" val="103726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 </a:t>
            </a:r>
            <a:r>
              <a:rPr lang="en-US" dirty="0" err="1" smtClean="0"/>
              <a:t>seulement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3048"/>
            <a:ext cx="5181600" cy="4044107"/>
          </a:xfrm>
        </p:spPr>
        <p:txBody>
          <a:bodyPr>
            <a:normAutofit/>
          </a:bodyPr>
          <a:lstStyle/>
          <a:p>
            <a:r>
              <a:rPr lang="en-US" dirty="0" smtClean="0"/>
              <a:t>Mon </a:t>
            </a:r>
            <a:r>
              <a:rPr lang="en-US" dirty="0" err="1" smtClean="0"/>
              <a:t>ordinateur</a:t>
            </a:r>
            <a:r>
              <a:rPr lang="en-US" dirty="0" smtClean="0"/>
              <a:t> </a:t>
            </a:r>
            <a:r>
              <a:rPr lang="en-US" dirty="0" err="1" smtClean="0"/>
              <a:t>avait</a:t>
            </a:r>
            <a:r>
              <a:rPr lang="en-US" dirty="0" smtClean="0"/>
              <a:t> </a:t>
            </a:r>
            <a:r>
              <a:rPr lang="en-US" dirty="0" err="1" smtClean="0"/>
              <a:t>été</a:t>
            </a:r>
            <a:r>
              <a:rPr lang="en-US" dirty="0" smtClean="0"/>
              <a:t> plus performant (</a:t>
            </a:r>
            <a:r>
              <a:rPr lang="en-US" dirty="0" err="1" smtClean="0"/>
              <a:t>il</a:t>
            </a:r>
            <a:r>
              <a:rPr lang="en-US" dirty="0" smtClean="0"/>
              <a:t> a </a:t>
            </a:r>
            <a:r>
              <a:rPr lang="en-US" dirty="0" err="1" smtClean="0"/>
              <a:t>subit</a:t>
            </a:r>
            <a:r>
              <a:rPr lang="en-US" dirty="0" smtClean="0"/>
              <a:t> 4 </a:t>
            </a:r>
            <a:r>
              <a:rPr lang="en-US" dirty="0" err="1" smtClean="0"/>
              <a:t>plantages</a:t>
            </a:r>
            <a:r>
              <a:rPr lang="en-US" dirty="0" smtClean="0"/>
              <a:t>, 16h pour tester un </a:t>
            </a:r>
            <a:r>
              <a:rPr lang="en-US" dirty="0" err="1" smtClean="0"/>
              <a:t>modèle</a:t>
            </a:r>
            <a:r>
              <a:rPr lang="en-US" dirty="0" smtClean="0"/>
              <a:t>…)</a:t>
            </a:r>
          </a:p>
          <a:p>
            <a:r>
              <a:rPr lang="en-US" dirty="0"/>
              <a:t>Mon dataset </a:t>
            </a:r>
            <a:r>
              <a:rPr lang="en-US" dirty="0" err="1"/>
              <a:t>d’entraînement</a:t>
            </a:r>
            <a:r>
              <a:rPr lang="en-US" dirty="0"/>
              <a:t> </a:t>
            </a:r>
            <a:r>
              <a:rPr lang="en-US" dirty="0" err="1"/>
              <a:t>avait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plus </a:t>
            </a:r>
            <a:r>
              <a:rPr lang="en-US" dirty="0" err="1"/>
              <a:t>qualitatif</a:t>
            </a:r>
            <a:r>
              <a:rPr lang="en-US" dirty="0"/>
              <a:t>…</a:t>
            </a:r>
          </a:p>
          <a:p>
            <a:endParaRPr lang="en-US" dirty="0" smtClean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7740" y="1873048"/>
            <a:ext cx="5181600" cy="4044107"/>
          </a:xfrm>
        </p:spPr>
        <p:txBody>
          <a:bodyPr>
            <a:normAutofit/>
          </a:bodyPr>
          <a:lstStyle/>
          <a:p>
            <a:r>
              <a:rPr lang="en-US" dirty="0" err="1"/>
              <a:t>J’avais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le temps de </a:t>
            </a:r>
            <a:r>
              <a:rPr lang="en-US" dirty="0" err="1"/>
              <a:t>nettoyer</a:t>
            </a:r>
            <a:r>
              <a:rPr lang="en-US" dirty="0"/>
              <a:t> mon code et </a:t>
            </a:r>
            <a:r>
              <a:rPr lang="en-US" dirty="0" err="1"/>
              <a:t>créer</a:t>
            </a:r>
            <a:r>
              <a:rPr lang="en-US" dirty="0"/>
              <a:t> des </a:t>
            </a:r>
            <a:r>
              <a:rPr lang="en-US" dirty="0" smtClean="0"/>
              <a:t>pipelines…</a:t>
            </a:r>
          </a:p>
          <a:p>
            <a:r>
              <a:rPr lang="en-US" dirty="0" err="1" smtClean="0"/>
              <a:t>J’avais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le temps de lire le code sur la detection de </a:t>
            </a:r>
            <a:r>
              <a:rPr lang="en-US" dirty="0" err="1" smtClean="0"/>
              <a:t>l’ironie</a:t>
            </a:r>
            <a:r>
              <a:rPr lang="en-US" dirty="0" smtClean="0"/>
              <a:t> par desh2608…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613025"/>
          </a:xfrm>
        </p:spPr>
        <p:txBody>
          <a:bodyPr/>
          <a:lstStyle/>
          <a:p>
            <a:r>
              <a:rPr lang="en-US" dirty="0" smtClean="0"/>
              <a:t>Merci !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437112"/>
            <a:ext cx="4114799" cy="1500187"/>
          </a:xfrm>
        </p:spPr>
        <p:txBody>
          <a:bodyPr/>
          <a:lstStyle/>
          <a:p>
            <a:r>
              <a:rPr lang="en-US" dirty="0" err="1" smtClean="0"/>
              <a:t>Avez-vous</a:t>
            </a:r>
            <a:r>
              <a:rPr lang="en-US" dirty="0" smtClean="0"/>
              <a:t> des questions ?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7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Les </a:t>
            </a:r>
            <a:r>
              <a:rPr lang="en-US" dirty="0" err="1" smtClean="0"/>
              <a:t>étapes</a:t>
            </a:r>
            <a:r>
              <a:rPr lang="en-US" dirty="0" smtClean="0"/>
              <a:t> de mon </a:t>
            </a:r>
            <a:r>
              <a:rPr lang="en-US" dirty="0" err="1" smtClean="0"/>
              <a:t>projet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2212" y="2156548"/>
            <a:ext cx="3633748" cy="814826"/>
            <a:chOff x="2385722" y="2056303"/>
            <a:chExt cx="3633748" cy="81482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Définir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un </a:t>
              </a:r>
              <a:r>
                <a:rPr lang="en-US" sz="2400" b="1" cap="all" dirty="0" err="1" smtClean="0">
                  <a:solidFill>
                    <a:schemeClr val="accent1"/>
                  </a:solidFill>
                </a:rPr>
                <a:t>objectif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633748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…e</a:t>
              </a:r>
              <a:r>
                <a:rPr lang="en-US" dirty="0" smtClean="0">
                  <a:solidFill>
                    <a:schemeClr val="bg1"/>
                  </a:solidFill>
                </a:rPr>
                <a:t>t </a:t>
              </a:r>
              <a:r>
                <a:rPr lang="en-US" dirty="0" err="1" smtClean="0">
                  <a:solidFill>
                    <a:schemeClr val="bg1"/>
                  </a:solidFill>
                </a:rPr>
                <a:t>établir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une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méthodologie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claire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2212" y="4665870"/>
            <a:ext cx="3918544" cy="1150272"/>
            <a:chOff x="2385722" y="3134842"/>
            <a:chExt cx="3558504" cy="1194907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134842"/>
              <a:ext cx="3558504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Apprentissage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</a:t>
              </a:r>
              <a:r>
                <a:rPr lang="en-US" sz="2400" b="1" cap="all" dirty="0" err="1" smtClean="0">
                  <a:solidFill>
                    <a:schemeClr val="accent1"/>
                  </a:solidFill>
                </a:rPr>
                <a:t>supervisé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558504" cy="28774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…et construire le </a:t>
              </a:r>
              <a:r>
                <a:rPr lang="en-US" dirty="0" err="1" smtClean="0">
                  <a:solidFill>
                    <a:schemeClr val="bg1"/>
                  </a:solidFill>
                </a:rPr>
                <a:t>meilleur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classifieur</a:t>
              </a:r>
              <a:r>
                <a:rPr lang="en-US" dirty="0" smtClean="0">
                  <a:solidFill>
                    <a:schemeClr val="bg1"/>
                  </a:solidFill>
                </a:rPr>
                <a:t> 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7752184" y="2000522"/>
            <a:ext cx="3414488" cy="1184158"/>
            <a:chOff x="2385722" y="4582713"/>
            <a:chExt cx="3414488" cy="1184158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4582713"/>
              <a:ext cx="3414488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Trouver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de </a:t>
              </a:r>
              <a:r>
                <a:rPr lang="en-US" sz="2400" b="1" cap="all" dirty="0" err="1" smtClean="0">
                  <a:solidFill>
                    <a:schemeClr val="accent1"/>
                  </a:solidFill>
                </a:rPr>
                <a:t>nouvelles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</a:t>
              </a:r>
              <a:r>
                <a:rPr lang="en-US" sz="2400" b="1" cap="all" dirty="0" err="1" smtClean="0">
                  <a:solidFill>
                    <a:schemeClr val="accent1"/>
                  </a:solidFill>
                </a:rPr>
                <a:t>données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5489872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…pour les classifier à </a:t>
              </a:r>
              <a:r>
                <a:rPr lang="en-US" dirty="0" err="1" smtClean="0">
                  <a:solidFill>
                    <a:schemeClr val="bg1"/>
                  </a:solidFill>
                </a:rPr>
                <a:t>leur</a:t>
              </a:r>
              <a:r>
                <a:rPr lang="en-US" dirty="0" smtClean="0">
                  <a:solidFill>
                    <a:schemeClr val="bg1"/>
                  </a:solidFill>
                </a:rPr>
                <a:t> tour 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3604426"/>
            <a:ext cx="3816424" cy="814826"/>
            <a:chOff x="8032458" y="2056303"/>
            <a:chExt cx="3816424" cy="814826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Analyser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</a:t>
              </a:r>
              <a:r>
                <a:rPr lang="en-US" sz="2400" b="1" cap="all" dirty="0" err="1" smtClean="0">
                  <a:solidFill>
                    <a:schemeClr val="accent1"/>
                  </a:solidFill>
                </a:rPr>
                <a:t>l’opinion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816424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…et </a:t>
              </a:r>
              <a:r>
                <a:rPr lang="en-US" dirty="0" err="1" smtClean="0">
                  <a:solidFill>
                    <a:schemeClr val="bg1"/>
                  </a:solidFill>
                </a:rPr>
                <a:t>répondre</a:t>
              </a:r>
              <a:r>
                <a:rPr lang="en-US" dirty="0" smtClean="0">
                  <a:solidFill>
                    <a:schemeClr val="bg1"/>
                  </a:solidFill>
                </a:rPr>
                <a:t> aux </a:t>
              </a:r>
              <a:r>
                <a:rPr lang="en-US" dirty="0" err="1" smtClean="0">
                  <a:solidFill>
                    <a:schemeClr val="bg1"/>
                  </a:solidFill>
                </a:rPr>
                <a:t>attentes</a:t>
              </a:r>
              <a:r>
                <a:rPr lang="en-US" dirty="0" smtClean="0">
                  <a:solidFill>
                    <a:schemeClr val="bg1"/>
                  </a:solidFill>
                </a:rPr>
                <a:t> des clients 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05</a:t>
            </a:r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344DB0E3-F002-4E8F-B00D-880844865025}"/>
              </a:ext>
            </a:extLst>
          </p:cNvPr>
          <p:cNvGrpSpPr/>
          <p:nvPr/>
        </p:nvGrpSpPr>
        <p:grpSpPr>
          <a:xfrm>
            <a:off x="7752184" y="4996232"/>
            <a:ext cx="3321342" cy="814826"/>
            <a:chOff x="8032458" y="3504174"/>
            <a:chExt cx="3321342" cy="814826"/>
          </a:xfrm>
        </p:grpSpPr>
        <p:sp>
          <p:nvSpPr>
            <p:cNvPr id="32" name="TextBox 140">
              <a:extLst>
                <a:ext uri="{FF2B5EF4-FFF2-40B4-BE49-F238E27FC236}">
                  <a16:creationId xmlns:a16="http://schemas.microsoft.com/office/drawing/2014/main" id="{12C40FFA-3EF7-4EFD-B587-051D8788C633}"/>
                </a:ext>
              </a:extLst>
            </p:cNvPr>
            <p:cNvSpPr txBox="1"/>
            <p:nvPr/>
          </p:nvSpPr>
          <p:spPr>
            <a:xfrm>
              <a:off x="8032458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Aller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plus loin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33" name="TextBox 141">
              <a:extLst>
                <a:ext uri="{FF2B5EF4-FFF2-40B4-BE49-F238E27FC236}">
                  <a16:creationId xmlns:a16="http://schemas.microsoft.com/office/drawing/2014/main" id="{711FBD85-B0B7-46C2-B3A8-3FE7D63EF4D1}"/>
                </a:ext>
              </a:extLst>
            </p:cNvPr>
            <p:cNvSpPr txBox="1"/>
            <p:nvPr/>
          </p:nvSpPr>
          <p:spPr>
            <a:xfrm>
              <a:off x="8032458" y="4042001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…car le travail </a:t>
              </a:r>
              <a:r>
                <a:rPr lang="en-US" dirty="0" err="1" smtClean="0">
                  <a:solidFill>
                    <a:schemeClr val="bg1"/>
                  </a:solidFill>
                </a:rPr>
                <a:t>n’est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jamais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fini</a:t>
              </a:r>
              <a:r>
                <a:rPr lang="en-US" dirty="0" smtClean="0">
                  <a:solidFill>
                    <a:schemeClr val="bg1"/>
                  </a:solidFill>
                </a:rPr>
                <a:t> !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Freeform: Shape 75">
            <a:extLst>
              <a:ext uri="{FF2B5EF4-FFF2-40B4-BE49-F238E27FC236}">
                <a16:creationId xmlns:a16="http://schemas.microsoft.com/office/drawing/2014/main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4758348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 smtClean="0"/>
              <a:t>06</a:t>
            </a:r>
            <a:endParaRPr lang="en-US" sz="4800" b="1" dirty="0"/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2212" y="3572739"/>
            <a:ext cx="3918544" cy="1092428"/>
            <a:chOff x="2385722" y="3482677"/>
            <a:chExt cx="3558504" cy="1134819"/>
          </a:xfrm>
        </p:grpSpPr>
        <p:sp>
          <p:nvSpPr>
            <p:cNvPr id="36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482677"/>
              <a:ext cx="3558504" cy="575495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 err="1" smtClean="0">
                  <a:solidFill>
                    <a:schemeClr val="accent1"/>
                  </a:solidFill>
                </a:rPr>
                <a:t>Trouver</a:t>
              </a:r>
              <a:r>
                <a:rPr lang="en-US" sz="2400" b="1" cap="all" dirty="0" smtClean="0">
                  <a:solidFill>
                    <a:schemeClr val="accent1"/>
                  </a:solidFill>
                </a:rPr>
                <a:t> un dataset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558504" cy="575495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…et le preparer pour </a:t>
              </a:r>
              <a:r>
                <a:rPr lang="en-US" dirty="0" err="1" smtClean="0">
                  <a:solidFill>
                    <a:schemeClr val="bg1"/>
                  </a:solidFill>
                </a:rPr>
                <a:t>l’apprentissage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supervisé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br>
              <a:rPr lang="en-US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dirty="0" err="1" smtClean="0"/>
              <a:t>Objectif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 </a:t>
            </a:r>
            <a:r>
              <a:rPr lang="en-US" dirty="0" err="1" smtClean="0"/>
              <a:t>méthodologie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r="189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86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 smtClean="0"/>
              <a:t>Connaître</a:t>
            </a:r>
            <a:r>
              <a:rPr lang="en-US" dirty="0" smtClean="0"/>
              <a:t> </a:t>
            </a:r>
            <a:r>
              <a:rPr lang="en-US" dirty="0" err="1" smtClean="0"/>
              <a:t>l’opinion</a:t>
            </a:r>
            <a:r>
              <a:rPr lang="en-US" dirty="0" smtClean="0"/>
              <a:t> du public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L’</a:t>
            </a:r>
            <a:r>
              <a:rPr lang="en-US" b="1" dirty="0" err="1" smtClean="0">
                <a:solidFill>
                  <a:schemeClr val="accent1"/>
                </a:solidFill>
              </a:rPr>
              <a:t>e</a:t>
            </a:r>
            <a:r>
              <a:rPr lang="en-US" b="1" dirty="0" smtClean="0">
                <a:solidFill>
                  <a:schemeClr val="accent1"/>
                </a:solidFill>
              </a:rPr>
              <a:t>-reputation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l’image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marque sur internet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Les </a:t>
            </a:r>
            <a:r>
              <a:rPr lang="en-US" b="1" dirty="0" err="1">
                <a:solidFill>
                  <a:schemeClr val="accent1"/>
                </a:solidFill>
              </a:rPr>
              <a:t>buzzs</a:t>
            </a:r>
            <a:r>
              <a:rPr lang="en-US" dirty="0"/>
              <a:t> et </a:t>
            </a:r>
            <a:r>
              <a:rPr lang="en-US" b="1" dirty="0">
                <a:solidFill>
                  <a:schemeClr val="accent1"/>
                </a:solidFill>
              </a:rPr>
              <a:t>fake news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frequents et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besoin</a:t>
            </a:r>
            <a:r>
              <a:rPr lang="en-US" dirty="0"/>
              <a:t> de </a:t>
            </a:r>
            <a:r>
              <a:rPr lang="en-US" dirty="0" err="1"/>
              <a:t>réponses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rapides</a:t>
            </a:r>
            <a:r>
              <a:rPr lang="en-US" dirty="0"/>
              <a:t> pour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 smtClean="0"/>
              <a:t>contenus</a:t>
            </a:r>
            <a:endParaRPr lang="en-US" dirty="0"/>
          </a:p>
          <a:p>
            <a:r>
              <a:rPr lang="en-US" dirty="0" err="1" smtClean="0"/>
              <a:t>L’opinion</a:t>
            </a:r>
            <a:r>
              <a:rPr lang="en-US" dirty="0" smtClean="0"/>
              <a:t> des gens sur marque </a:t>
            </a:r>
            <a:r>
              <a:rPr lang="en-US" dirty="0" err="1" smtClean="0"/>
              <a:t>permet</a:t>
            </a:r>
            <a:r>
              <a:rPr lang="en-US" dirty="0" smtClean="0"/>
              <a:t> à </a:t>
            </a:r>
            <a:r>
              <a:rPr lang="en-US" dirty="0" err="1" smtClean="0"/>
              <a:t>celle</a:t>
            </a:r>
            <a:r>
              <a:rPr lang="en-US" dirty="0" smtClean="0"/>
              <a:t>-ci </a:t>
            </a:r>
            <a:r>
              <a:rPr lang="en-US" dirty="0" err="1" smtClean="0"/>
              <a:t>d’</a:t>
            </a:r>
            <a:r>
              <a:rPr lang="en-US" b="1" dirty="0" err="1" smtClean="0">
                <a:solidFill>
                  <a:schemeClr val="accent1"/>
                </a:solidFill>
              </a:rPr>
              <a:t>améliorer</a:t>
            </a:r>
            <a:r>
              <a:rPr lang="en-US" dirty="0" smtClean="0"/>
              <a:t> </a:t>
            </a:r>
            <a:r>
              <a:rPr lang="en-US" dirty="0" err="1" smtClean="0"/>
              <a:t>ses</a:t>
            </a:r>
            <a:r>
              <a:rPr lang="en-US" dirty="0" smtClean="0"/>
              <a:t> </a:t>
            </a:r>
            <a:r>
              <a:rPr lang="en-US" dirty="0" err="1" smtClean="0"/>
              <a:t>produits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2" y="3573016"/>
            <a:ext cx="4824536" cy="24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3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CEA68F1-D3AB-4AE7-AB42-C76956E9EA9A}"/>
              </a:ext>
            </a:extLst>
          </p:cNvPr>
          <p:cNvSpPr/>
          <p:nvPr/>
        </p:nvSpPr>
        <p:spPr>
          <a:xfrm>
            <a:off x="4896174" y="5952509"/>
            <a:ext cx="2450610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67" y="188640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 err="1" smtClean="0"/>
              <a:t>Méthodologie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Partir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d’un dataset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d’entraînement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pour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créer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un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classifieur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et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l’apliquer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à de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nouvelles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</a:rPr>
              <a:t>données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4393" y="1877510"/>
            <a:ext cx="10946432" cy="40441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5166BD-EDAD-4044-9399-DAD5D1F3886E}"/>
              </a:ext>
            </a:extLst>
          </p:cNvPr>
          <p:cNvSpPr/>
          <p:nvPr/>
        </p:nvSpPr>
        <p:spPr>
          <a:xfrm>
            <a:off x="468066" y="1740444"/>
            <a:ext cx="2930627" cy="41184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Nettoyage</a:t>
            </a:r>
            <a:r>
              <a:rPr lang="en-US" dirty="0" smtClean="0">
                <a:solidFill>
                  <a:schemeClr val="tx1"/>
                </a:solidFill>
              </a:rPr>
              <a:t> des </a:t>
            </a:r>
            <a:r>
              <a:rPr lang="en-US" dirty="0" err="1" smtClean="0">
                <a:solidFill>
                  <a:schemeClr val="tx1"/>
                </a:solidFill>
              </a:rPr>
              <a:t>données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A86064-A8A6-465D-A455-3B9847EDB86A}"/>
              </a:ext>
            </a:extLst>
          </p:cNvPr>
          <p:cNvSpPr/>
          <p:nvPr/>
        </p:nvSpPr>
        <p:spPr>
          <a:xfrm>
            <a:off x="10327923" y="3479164"/>
            <a:ext cx="1475414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Analyse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EDD52D-A494-4CD8-9AF6-A1B28818EBEA}"/>
              </a:ext>
            </a:extLst>
          </p:cNvPr>
          <p:cNvSpPr/>
          <p:nvPr/>
        </p:nvSpPr>
        <p:spPr>
          <a:xfrm>
            <a:off x="8688172" y="1699625"/>
            <a:ext cx="2664412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Nouvelles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données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36285" y="1747068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7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2104763" y="1740398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9" name="Freeform: Shape 24">
            <a:extLst>
              <a:ext uri="{FF2B5EF4-FFF2-40B4-BE49-F238E27FC236}">
                <a16:creationId xmlns:a16="http://schemas.microsoft.com/office/drawing/2014/main" id="{4FB7732D-1F53-4141-B868-F5AE64D9CE45}"/>
              </a:ext>
            </a:extLst>
          </p:cNvPr>
          <p:cNvSpPr>
            <a:spLocks/>
          </p:cNvSpPr>
          <p:nvPr/>
        </p:nvSpPr>
        <p:spPr bwMode="auto">
          <a:xfrm>
            <a:off x="7551140" y="1679815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0" name="Freeform: Shape 25">
            <a:extLst>
              <a:ext uri="{FF2B5EF4-FFF2-40B4-BE49-F238E27FC236}">
                <a16:creationId xmlns:a16="http://schemas.microsoft.com/office/drawing/2014/main" id="{F6C25F56-E9B8-4B98-BB97-ECD099955851}"/>
              </a:ext>
            </a:extLst>
          </p:cNvPr>
          <p:cNvSpPr>
            <a:spLocks/>
          </p:cNvSpPr>
          <p:nvPr/>
        </p:nvSpPr>
        <p:spPr bwMode="auto">
          <a:xfrm>
            <a:off x="9113784" y="3490050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1" name="AutoShape 2" descr="Résultat de recherche d'images pour &quot;twitter&quot;"/>
          <p:cNvSpPr>
            <a:spLocks noChangeAspect="1" noChangeArrowheads="1"/>
          </p:cNvSpPr>
          <p:nvPr/>
        </p:nvSpPr>
        <p:spPr bwMode="auto">
          <a:xfrm>
            <a:off x="155575" y="-555625"/>
            <a:ext cx="14382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154027" y="192774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1869990" y="2269912"/>
            <a:ext cx="2568073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err="1" smtClean="0"/>
              <a:t>Nettoyage</a:t>
            </a:r>
            <a:endParaRPr lang="en-US" b="1" dirty="0" smtClean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err="1" smtClean="0"/>
              <a:t>Tokenisation</a:t>
            </a:r>
            <a:endParaRPr lang="en-US" b="1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 smtClean="0"/>
              <a:t>S</a:t>
            </a:r>
            <a:r>
              <a:rPr lang="fr-FR" b="1" dirty="0" err="1" smtClean="0"/>
              <a:t>temmatisation</a:t>
            </a:r>
            <a:endParaRPr lang="fr-FR" b="1" dirty="0"/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 </a:t>
            </a:r>
            <a:r>
              <a:rPr lang="fr-FR" b="1" dirty="0" err="1" smtClean="0"/>
              <a:t>CountVectorizer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935923" y="190596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3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4466072" y="2771695"/>
            <a:ext cx="311411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smtClean="0"/>
              <a:t>Construction et choix d’un </a:t>
            </a:r>
            <a:r>
              <a:rPr lang="fr-FR" b="1" dirty="0" err="1" smtClean="0"/>
              <a:t>classifieur</a:t>
            </a:r>
            <a:r>
              <a:rPr lang="fr-FR" b="1" dirty="0" smtClean="0"/>
              <a:t> à partir de </a:t>
            </a:r>
            <a:br>
              <a:rPr lang="fr-FR" b="1" dirty="0" smtClean="0"/>
            </a:br>
            <a:r>
              <a:rPr lang="fr-FR" b="1" dirty="0" smtClean="0"/>
              <a:t>3 modèles avec optimisation :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err="1" smtClean="0"/>
              <a:t>XGBoost</a:t>
            </a:r>
            <a:r>
              <a:rPr lang="fr-FR" b="1" dirty="0" smtClean="0"/>
              <a:t> 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Régression logistique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err="1" smtClean="0"/>
              <a:t>Naive</a:t>
            </a:r>
            <a:r>
              <a:rPr lang="fr-FR" b="1" dirty="0" smtClean="0"/>
              <a:t> Bayes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CC5EC-5B43-4B63-8A4E-A7143DB93540}"/>
              </a:ext>
            </a:extLst>
          </p:cNvPr>
          <p:cNvSpPr/>
          <p:nvPr/>
        </p:nvSpPr>
        <p:spPr>
          <a:xfrm>
            <a:off x="392995" y="5756206"/>
            <a:ext cx="1399645" cy="4198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Source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609450" y="3490143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0457" y="36248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782649" y="4032392"/>
            <a:ext cx="2026673" cy="1689999"/>
          </a:xfrm>
          <a:prstGeom prst="rect">
            <a:avLst/>
          </a:prstGeom>
          <a:blipFill dpi="0" rotWithShape="1">
            <a:blip r:embed="rId3">
              <a:alphaModFix amt="2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475236" y="4175284"/>
            <a:ext cx="25344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1.600.000 tweets</a:t>
            </a:r>
          </a:p>
          <a:p>
            <a:pPr algn="ctr"/>
            <a:r>
              <a:rPr lang="en-US" b="1" dirty="0"/>
              <a:t>a</a:t>
            </a:r>
            <a:r>
              <a:rPr lang="en-US" b="1" dirty="0" smtClean="0"/>
              <a:t>vec note sentiment (</a:t>
            </a:r>
            <a:r>
              <a:rPr lang="en-US" b="1" dirty="0" err="1" smtClean="0"/>
              <a:t>négatif</a:t>
            </a:r>
            <a:r>
              <a:rPr lang="en-US" b="1" dirty="0" smtClean="0"/>
              <a:t>, </a:t>
            </a:r>
            <a:r>
              <a:rPr lang="en-US" b="1" dirty="0" err="1" smtClean="0"/>
              <a:t>positif</a:t>
            </a:r>
            <a:r>
              <a:rPr lang="en-US" b="1" dirty="0" smtClean="0"/>
              <a:t>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b="1" dirty="0"/>
              <a:t>Etude de la </a:t>
            </a:r>
            <a:br>
              <a:rPr lang="en-US" b="1" dirty="0"/>
            </a:br>
            <a:r>
              <a:rPr lang="en-US" b="1" dirty="0"/>
              <a:t>distribution des notes</a:t>
            </a:r>
            <a:r>
              <a:rPr lang="en-US" sz="600" b="1" dirty="0"/>
              <a:t> </a:t>
            </a:r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7534995" y="2251977"/>
            <a:ext cx="24063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Requête API Twitter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Transformation en </a:t>
            </a:r>
            <a:r>
              <a:rPr lang="fr-FR" b="1" dirty="0" err="1" smtClean="0"/>
              <a:t>dataset</a:t>
            </a:r>
            <a:r>
              <a:rPr lang="fr-FR" b="1" dirty="0" smtClean="0"/>
              <a:t> 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Classification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635613" y="190058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10138196" y="36036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5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9044494" y="4066131"/>
            <a:ext cx="24063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Data visualisation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Part Of Speech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b="1" dirty="0" smtClean="0"/>
              <a:t>Etude des mots récurrents</a:t>
            </a:r>
          </a:p>
        </p:txBody>
      </p:sp>
    </p:spTree>
    <p:extLst>
      <p:ext uri="{BB962C8B-B14F-4D97-AF65-F5344CB8AC3E}">
        <p14:creationId xmlns:p14="http://schemas.microsoft.com/office/powerpoint/2010/main" val="174056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0" b="16290"/>
          <a:stretch>
            <a:fillRect/>
          </a:stretch>
        </p:blipFill>
        <p:spPr>
          <a:xfrm>
            <a:off x="-14584" y="-15668"/>
            <a:ext cx="6398618" cy="6873668"/>
          </a:xfr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600" y="1656383"/>
            <a:ext cx="4257599" cy="2852737"/>
          </a:xfrm>
        </p:spPr>
        <p:txBody>
          <a:bodyPr>
            <a:normAutofit/>
          </a:bodyPr>
          <a:lstStyle/>
          <a:p>
            <a:r>
              <a:rPr lang="en-US" sz="5000" dirty="0" err="1" smtClean="0"/>
              <a:t>Trouver</a:t>
            </a:r>
            <a:r>
              <a:rPr lang="en-US" sz="5000" dirty="0" smtClean="0"/>
              <a:t> un dataset</a:t>
            </a:r>
            <a:endParaRPr lang="en-US" sz="5000" spc="-150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 txBox="1">
            <a:spLocks/>
          </p:cNvSpPr>
          <p:nvPr/>
        </p:nvSpPr>
        <p:spPr>
          <a:xfrm>
            <a:off x="7239001" y="1340768"/>
            <a:ext cx="4114799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2</a:t>
            </a:r>
            <a:br>
              <a:rPr lang="en-US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1" y="4509120"/>
            <a:ext cx="4114799" cy="1500187"/>
          </a:xfrm>
        </p:spPr>
        <p:txBody>
          <a:bodyPr/>
          <a:lstStyle/>
          <a:p>
            <a:r>
              <a:rPr lang="en-US" dirty="0" err="1" smtClean="0"/>
              <a:t>Recherche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étude</a:t>
            </a:r>
            <a:r>
              <a:rPr lang="en-US" dirty="0" smtClean="0"/>
              <a:t> et </a:t>
            </a:r>
            <a:r>
              <a:rPr lang="en-US" dirty="0" err="1" smtClean="0"/>
              <a:t>préparation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4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À la </a:t>
            </a:r>
            <a:r>
              <a:rPr lang="en-US" dirty="0" err="1" smtClean="0"/>
              <a:t>recherche</a:t>
            </a:r>
            <a:r>
              <a:rPr lang="en-US" dirty="0" smtClean="0"/>
              <a:t> de la </a:t>
            </a:r>
            <a:r>
              <a:rPr lang="en-US" dirty="0" err="1" smtClean="0"/>
              <a:t>perle</a:t>
            </a:r>
            <a:r>
              <a:rPr lang="en-US" dirty="0" smtClean="0"/>
              <a:t> rare…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…un dataset </a:t>
            </a:r>
            <a:r>
              <a:rPr lang="en-US" dirty="0" err="1" smtClean="0"/>
              <a:t>qualifié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pic>
        <p:nvPicPr>
          <p:cNvPr id="16" name="Espace réservé pour une image  15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8" r="17198"/>
          <a:stretch>
            <a:fillRect/>
          </a:stretch>
        </p:blipFill>
        <p:spPr>
          <a:xfrm>
            <a:off x="4223792" y="0"/>
            <a:ext cx="7562056" cy="6721476"/>
          </a:xfrm>
        </p:spPr>
      </p:pic>
      <p:sp>
        <p:nvSpPr>
          <p:cNvPr id="17" name="Ellipse 16"/>
          <p:cNvSpPr/>
          <p:nvPr/>
        </p:nvSpPr>
        <p:spPr>
          <a:xfrm>
            <a:off x="6312024" y="980728"/>
            <a:ext cx="864096" cy="43204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aseline="-25000" dirty="0"/>
          </a:p>
        </p:txBody>
      </p:sp>
    </p:spTree>
    <p:extLst>
      <p:ext uri="{BB962C8B-B14F-4D97-AF65-F5344CB8AC3E}">
        <p14:creationId xmlns:p14="http://schemas.microsoft.com/office/powerpoint/2010/main" val="185022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Obstacles et </a:t>
            </a:r>
            <a:r>
              <a:rPr lang="en-US" dirty="0" err="1" smtClean="0"/>
              <a:t>décision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1465"/>
            <a:ext cx="10442376" cy="4044107"/>
          </a:xfrm>
        </p:spPr>
        <p:txBody>
          <a:bodyPr>
            <a:normAutofit/>
          </a:bodyPr>
          <a:lstStyle/>
          <a:p>
            <a:r>
              <a:rPr lang="en-US" dirty="0" err="1" smtClean="0"/>
              <a:t>Peu</a:t>
            </a:r>
            <a:r>
              <a:rPr lang="en-US" dirty="0" smtClean="0"/>
              <a:t> </a:t>
            </a:r>
            <a:r>
              <a:rPr lang="en-US" dirty="0" err="1" smtClean="0"/>
              <a:t>d’exemples</a:t>
            </a:r>
            <a:r>
              <a:rPr lang="en-US" dirty="0" smtClean="0"/>
              <a:t> et de </a:t>
            </a: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français</a:t>
            </a:r>
            <a:endParaRPr lang="en-US" dirty="0" smtClean="0"/>
          </a:p>
          <a:p>
            <a:pPr marL="0" indent="0">
              <a:buNone/>
            </a:pPr>
            <a:endParaRPr lang="en-US" sz="1400" dirty="0"/>
          </a:p>
          <a:p>
            <a:r>
              <a:rPr lang="en-US" dirty="0" smtClean="0"/>
              <a:t>Travail </a:t>
            </a:r>
            <a:r>
              <a:rPr lang="en-US" dirty="0" err="1" smtClean="0"/>
              <a:t>énorme</a:t>
            </a:r>
            <a:r>
              <a:rPr lang="en-US" dirty="0" smtClean="0"/>
              <a:t> de </a:t>
            </a:r>
            <a:r>
              <a:rPr lang="en-US" dirty="0" err="1" smtClean="0"/>
              <a:t>noter</a:t>
            </a:r>
            <a:r>
              <a:rPr lang="en-US" dirty="0" smtClean="0"/>
              <a:t> </a:t>
            </a:r>
            <a:r>
              <a:rPr lang="en-US" dirty="0" err="1" smtClean="0"/>
              <a:t>soi-même</a:t>
            </a:r>
            <a:r>
              <a:rPr lang="en-US" dirty="0" smtClean="0"/>
              <a:t> 1 million de tweets</a:t>
            </a:r>
          </a:p>
          <a:p>
            <a:endParaRPr lang="en-US" sz="1400" dirty="0" smtClean="0"/>
          </a:p>
          <a:p>
            <a:pPr>
              <a:lnSpc>
                <a:spcPct val="100000"/>
              </a:lnSpc>
            </a:pPr>
            <a:r>
              <a:rPr lang="en-US" dirty="0" err="1" smtClean="0"/>
              <a:t>Traduction</a:t>
            </a:r>
            <a:r>
              <a:rPr lang="en-US" dirty="0" smtClean="0"/>
              <a:t> </a:t>
            </a:r>
            <a:r>
              <a:rPr lang="en-US" dirty="0" err="1" smtClean="0"/>
              <a:t>littérale</a:t>
            </a:r>
            <a:r>
              <a:rPr lang="en-US" dirty="0" smtClean="0"/>
              <a:t> : aspect grammatical des phrases sans importance </a:t>
            </a:r>
            <a:r>
              <a:rPr lang="en-US" dirty="0" err="1" smtClean="0"/>
              <a:t>si</a:t>
            </a:r>
            <a:r>
              <a:rPr lang="en-US" dirty="0" smtClean="0"/>
              <a:t> les mots-</a:t>
            </a:r>
            <a:r>
              <a:rPr lang="en-US" dirty="0" err="1" smtClean="0"/>
              <a:t>clés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dirty="0" smtClean="0"/>
              <a:t> </a:t>
            </a:r>
            <a:r>
              <a:rPr lang="fr-FR" dirty="0" smtClean="0"/>
              <a:t>présents</a:t>
            </a:r>
            <a:r>
              <a:rPr lang="en-US" dirty="0" smtClean="0"/>
              <a:t> (</a:t>
            </a:r>
            <a:r>
              <a:rPr lang="en-US" dirty="0" err="1" smtClean="0"/>
              <a:t>verbe</a:t>
            </a:r>
            <a:r>
              <a:rPr lang="en-US" dirty="0" smtClean="0"/>
              <a:t>, </a:t>
            </a:r>
            <a:r>
              <a:rPr lang="en-US" dirty="0" err="1" smtClean="0"/>
              <a:t>adjectifs</a:t>
            </a:r>
            <a:r>
              <a:rPr lang="en-US" dirty="0" smtClean="0"/>
              <a:t>, </a:t>
            </a:r>
            <a:r>
              <a:rPr lang="en-US" dirty="0" err="1" smtClean="0"/>
              <a:t>noms</a:t>
            </a:r>
            <a:r>
              <a:rPr lang="en-US" dirty="0" smtClean="0"/>
              <a:t>, </a:t>
            </a:r>
            <a:r>
              <a:rPr lang="en-US" dirty="0" err="1" smtClean="0"/>
              <a:t>adverbes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99940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77391</TotalTime>
  <Words>964</Words>
  <Application>Microsoft Office PowerPoint</Application>
  <PresentationFormat>Grand écran</PresentationFormat>
  <Paragraphs>275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Arial</vt:lpstr>
      <vt:lpstr>Arial Unicode MS</vt:lpstr>
      <vt:lpstr>Calibri</vt:lpstr>
      <vt:lpstr>Calibri Light</vt:lpstr>
      <vt:lpstr>Open Sans</vt:lpstr>
      <vt:lpstr>Slack-Lato</vt:lpstr>
      <vt:lpstr>Wingdings</vt:lpstr>
      <vt:lpstr>SHOWEET-DARK PRO</vt:lpstr>
      <vt:lpstr>Showeet theme</vt:lpstr>
      <vt:lpstr>showeet</vt:lpstr>
      <vt:lpstr>NLP et analyse marketing d'opinions</vt:lpstr>
      <vt:lpstr>Présentation PowerPoint</vt:lpstr>
      <vt:lpstr>Les étapes de mon projet</vt:lpstr>
      <vt:lpstr>1  Objectif</vt:lpstr>
      <vt:lpstr>Connaître l’opinion du public</vt:lpstr>
      <vt:lpstr>Méthodologie Partir d’un dataset d’entraînement pour créer un classifieur  et l’apliquer à de nouvelles données</vt:lpstr>
      <vt:lpstr>Trouver un dataset</vt:lpstr>
      <vt:lpstr>À la recherche de la perle rare…</vt:lpstr>
      <vt:lpstr>Obstacles et décision</vt:lpstr>
      <vt:lpstr>Caractéristiques du dataset</vt:lpstr>
      <vt:lpstr>Préparation du dataset</vt:lpstr>
      <vt:lpstr>3  Machine Learning</vt:lpstr>
      <vt:lpstr>Modèles d’apprentissage suppervisé</vt:lpstr>
      <vt:lpstr>4  Nouvelles données</vt:lpstr>
      <vt:lpstr>Requête API Twitter</vt:lpstr>
      <vt:lpstr>Résultat et classification</vt:lpstr>
      <vt:lpstr>5  Analyse de l’opinion</vt:lpstr>
      <vt:lpstr>Plutôt négative !</vt:lpstr>
      <vt:lpstr>Présentation PowerPoint</vt:lpstr>
      <vt:lpstr>Présentation PowerPoint</vt:lpstr>
      <vt:lpstr>Pour aller plus loin…</vt:lpstr>
      <vt:lpstr>Si seulement..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Aline Debenath</cp:lastModifiedBy>
  <cp:revision>128</cp:revision>
  <dcterms:created xsi:type="dcterms:W3CDTF">2011-05-09T14:18:21Z</dcterms:created>
  <dcterms:modified xsi:type="dcterms:W3CDTF">2020-01-10T21:13:34Z</dcterms:modified>
  <cp:category>Templates</cp:category>
</cp:coreProperties>
</file>